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3" r:id="rId3"/>
    <p:sldId id="265" r:id="rId4"/>
    <p:sldId id="264" r:id="rId5"/>
    <p:sldId id="257" r:id="rId6"/>
    <p:sldId id="258" r:id="rId7"/>
    <p:sldId id="266" r:id="rId8"/>
    <p:sldId id="260" r:id="rId9"/>
    <p:sldId id="261" r:id="rId10"/>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ED54"/>
    <a:srgbClr val="EB9569"/>
    <a:srgbClr val="E07FEA"/>
    <a:srgbClr val="9C8AEA"/>
    <a:srgbClr val="F0C8AA"/>
    <a:srgbClr val="E894E2"/>
    <a:srgbClr val="96B8E3"/>
    <a:srgbClr val="97E2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9" d="100"/>
          <a:sy n="79" d="100"/>
        </p:scale>
        <p:origin x="354" y="114"/>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7/14/2020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7/14/2020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7/14/2020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7/14/2020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7/14/2020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7/14/2020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phylogenomic investigation of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Ru Dai</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Tong Geon Lee</a:t>
            </a:r>
            <a:r>
              <a:rPr lang="en-US" sz="1800" baseline="30000" dirty="0">
                <a:latin typeface="Arial" panose="020B0604020202020204" pitchFamily="34" charset="0"/>
                <a:cs typeface="Arial" panose="020B0604020202020204" pitchFamily="34" charset="0"/>
              </a:rPr>
              <a:t>1,3,4</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 USA</a:t>
            </a:r>
          </a:p>
          <a:p>
            <a:pPr marL="0" indent="0">
              <a:buNone/>
            </a:pPr>
            <a:r>
              <a:rPr lang="en-US" sz="1200" baseline="30000"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Gulf Coast Research and Education Center, University of Florida, Wimauma, FL, USA</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BAB403-FE09-4DE0-BCC0-43C106042E29}"/>
              </a:ext>
            </a:extLst>
          </p:cNvPr>
          <p:cNvSpPr txBox="1"/>
          <p:nvPr/>
        </p:nvSpPr>
        <p:spPr>
          <a:xfrm>
            <a:off x="172212" y="231665"/>
            <a:ext cx="396144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FD3C2EC1-212B-4891-B3D7-9DD15A01EA67}"/>
              </a:ext>
            </a:extLst>
          </p:cNvPr>
          <p:cNvGraphicFramePr>
            <a:graphicFrameLocks noGrp="1"/>
          </p:cNvGraphicFramePr>
          <p:nvPr>
            <p:extLst>
              <p:ext uri="{D42A27DB-BD31-4B8C-83A1-F6EECF244321}">
                <p14:modId xmlns:p14="http://schemas.microsoft.com/office/powerpoint/2010/main" val="1292456984"/>
              </p:ext>
            </p:extLst>
          </p:nvPr>
        </p:nvGraphicFramePr>
        <p:xfrm>
          <a:off x="172212" y="508678"/>
          <a:ext cx="7315201" cy="9137974"/>
        </p:xfrm>
        <a:graphic>
          <a:graphicData uri="http://schemas.openxmlformats.org/drawingml/2006/table">
            <a:tbl>
              <a:tblPr>
                <a:tableStyleId>{5C22544A-7EE6-4342-B048-85BDC9FD1C3A}</a:tableStyleId>
              </a:tblPr>
              <a:tblGrid>
                <a:gridCol w="247106">
                  <a:extLst>
                    <a:ext uri="{9D8B030D-6E8A-4147-A177-3AD203B41FA5}">
                      <a16:colId xmlns:a16="http://schemas.microsoft.com/office/drawing/2014/main" val="70785644"/>
                    </a:ext>
                  </a:extLst>
                </a:gridCol>
                <a:gridCol w="1270439">
                  <a:extLst>
                    <a:ext uri="{9D8B030D-6E8A-4147-A177-3AD203B41FA5}">
                      <a16:colId xmlns:a16="http://schemas.microsoft.com/office/drawing/2014/main" val="3089496126"/>
                    </a:ext>
                  </a:extLst>
                </a:gridCol>
                <a:gridCol w="577955">
                  <a:extLst>
                    <a:ext uri="{9D8B030D-6E8A-4147-A177-3AD203B41FA5}">
                      <a16:colId xmlns:a16="http://schemas.microsoft.com/office/drawing/2014/main" val="742686559"/>
                    </a:ext>
                  </a:extLst>
                </a:gridCol>
                <a:gridCol w="926592">
                  <a:extLst>
                    <a:ext uri="{9D8B030D-6E8A-4147-A177-3AD203B41FA5}">
                      <a16:colId xmlns:a16="http://schemas.microsoft.com/office/drawing/2014/main" val="443320075"/>
                    </a:ext>
                  </a:extLst>
                </a:gridCol>
                <a:gridCol w="1438656">
                  <a:extLst>
                    <a:ext uri="{9D8B030D-6E8A-4147-A177-3AD203B41FA5}">
                      <a16:colId xmlns:a16="http://schemas.microsoft.com/office/drawing/2014/main" val="1476092446"/>
                    </a:ext>
                  </a:extLst>
                </a:gridCol>
                <a:gridCol w="1129598">
                  <a:extLst>
                    <a:ext uri="{9D8B030D-6E8A-4147-A177-3AD203B41FA5}">
                      <a16:colId xmlns:a16="http://schemas.microsoft.com/office/drawing/2014/main" val="3888733240"/>
                    </a:ext>
                  </a:extLst>
                </a:gridCol>
                <a:gridCol w="1724855">
                  <a:extLst>
                    <a:ext uri="{9D8B030D-6E8A-4147-A177-3AD203B41FA5}">
                      <a16:colId xmlns:a16="http://schemas.microsoft.com/office/drawing/2014/main" val="4088203082"/>
                    </a:ext>
                  </a:extLst>
                </a:gridCol>
              </a:tblGrid>
              <a:tr h="91440">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u="none" strike="noStrike" dirty="0">
                          <a:effectLst/>
                          <a:latin typeface="Arial" panose="020B0604020202020204" pitchFamily="34" charset="0"/>
                          <a:cs typeface="Arial" panose="020B0604020202020204" pitchFamily="34" charset="0"/>
                        </a:rPr>
                        <a:t>Species</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u="none" strike="noStrike">
                          <a:effectLst/>
                          <a:latin typeface="Arial" panose="020B0604020202020204" pitchFamily="34" charset="0"/>
                          <a:cs typeface="Arial" panose="020B0604020202020204" pitchFamily="34" charset="0"/>
                        </a:rPr>
                        <a:t>Condition</a:t>
                      </a:r>
                      <a:endParaRPr lang="en-US" sz="9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u="none" strike="noStrike">
                          <a:effectLst/>
                          <a:latin typeface="Arial" panose="020B0604020202020204" pitchFamily="34" charset="0"/>
                          <a:cs typeface="Arial" panose="020B0604020202020204" pitchFamily="34" charset="0"/>
                        </a:rPr>
                        <a:t>Organ</a:t>
                      </a:r>
                      <a:endParaRPr lang="en-US" sz="9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u="none" strike="noStrike">
                          <a:effectLst/>
                          <a:latin typeface="Arial" panose="020B0604020202020204" pitchFamily="34" charset="0"/>
                          <a:cs typeface="Arial" panose="020B0604020202020204" pitchFamily="34" charset="0"/>
                        </a:rPr>
                        <a:t>Herbarium</a:t>
                      </a:r>
                      <a:endParaRPr lang="en-US" sz="9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u="none" strike="noStrike" dirty="0">
                          <a:effectLst/>
                          <a:latin typeface="Arial" panose="020B0604020202020204" pitchFamily="34" charset="0"/>
                          <a:cs typeface="Arial" panose="020B0604020202020204" pitchFamily="34" charset="0"/>
                        </a:rPr>
                        <a:t>Voucher ID</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i="0" u="none" strike="noStrike" dirty="0">
                          <a:solidFill>
                            <a:srgbClr val="000000"/>
                          </a:solidFill>
                          <a:effectLst/>
                          <a:latin typeface="Arial" panose="020B0604020202020204" pitchFamily="34" charset="0"/>
                          <a:cs typeface="Arial" panose="020B0604020202020204" pitchFamily="34" charset="0"/>
                        </a:rPr>
                        <a:t>Voucher info</a:t>
                      </a:r>
                    </a:p>
                  </a:txBody>
                  <a:tcPr marL="6257" marR="6257" marT="6257" marB="0" anchor="ctr"/>
                </a:tc>
                <a:extLst>
                  <a:ext uri="{0D108BD9-81ED-4DB2-BD59-A6C34878D82A}">
                    <a16:rowId xmlns:a16="http://schemas.microsoft.com/office/drawing/2014/main" val="2765304478"/>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alpina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Leaf, stem</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NYBG02</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T. H. Everett s. n.</a:t>
                      </a:r>
                    </a:p>
                  </a:txBody>
                  <a:tcPr marL="9525" marR="9525" marT="9525" marB="0" anchor="ctr"/>
                </a:tc>
                <a:extLst>
                  <a:ext uri="{0D108BD9-81ED-4DB2-BD59-A6C34878D82A}">
                    <a16:rowId xmlns:a16="http://schemas.microsoft.com/office/drawing/2014/main" val="977167441"/>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altissima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NYBG01</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Manana </a:t>
                      </a:r>
                      <a:r>
                        <a:rPr lang="en-US" sz="1100" b="0" i="0" u="none" strike="noStrike" dirty="0" err="1">
                          <a:solidFill>
                            <a:srgbClr val="000000"/>
                          </a:solidFill>
                          <a:effectLst/>
                          <a:latin typeface="Calibri" panose="020F0502020204030204" pitchFamily="34" charset="0"/>
                        </a:rPr>
                        <a:t>Churadze</a:t>
                      </a:r>
                      <a:r>
                        <a:rPr lang="en-US" sz="1100" b="0" i="0" u="none" strike="noStrike" dirty="0">
                          <a:solidFill>
                            <a:srgbClr val="000000"/>
                          </a:solidFill>
                          <a:effectLst/>
                          <a:latin typeface="Calibri" panose="020F0502020204030204" pitchFamily="34" charset="0"/>
                        </a:rPr>
                        <a:t> 1007</a:t>
                      </a:r>
                    </a:p>
                  </a:txBody>
                  <a:tcPr marL="9525" marR="9525" marT="9525" marB="0" anchor="ctr"/>
                </a:tc>
                <a:extLst>
                  <a:ext uri="{0D108BD9-81ED-4DB2-BD59-A6C34878D82A}">
                    <a16:rowId xmlns:a16="http://schemas.microsoft.com/office/drawing/2014/main" val="1661574341"/>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222453192"/>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angulosa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NYBG69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K. M. </a:t>
                      </a:r>
                      <a:r>
                        <a:rPr lang="en-US" sz="1100" b="0" i="0" u="none" strike="noStrike" dirty="0" err="1">
                          <a:solidFill>
                            <a:srgbClr val="000000"/>
                          </a:solidFill>
                          <a:effectLst/>
                          <a:latin typeface="Calibri" panose="020F0502020204030204" pitchFamily="34" charset="0"/>
                        </a:rPr>
                        <a:t>Naid</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1093168306"/>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angustifolia ssp. angustifolia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NYBG04</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Olmstead 558</a:t>
                      </a:r>
                    </a:p>
                  </a:txBody>
                  <a:tcPr marL="9525" marR="9525" marT="9525" marB="0" anchor="ctr"/>
                </a:tc>
                <a:extLst>
                  <a:ext uri="{0D108BD9-81ED-4DB2-BD59-A6C34878D82A}">
                    <a16:rowId xmlns:a16="http://schemas.microsoft.com/office/drawing/2014/main" val="912817686"/>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angustifolia ssp. micrathum</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Arnold </a:t>
                      </a:r>
                      <a:r>
                        <a:rPr lang="en-US" sz="1100" b="0" i="0" u="none" strike="noStrike" dirty="0" err="1">
                          <a:solidFill>
                            <a:srgbClr val="000000"/>
                          </a:solidFill>
                          <a:effectLst/>
                          <a:latin typeface="Calibri" panose="020F0502020204030204" pitchFamily="34" charset="0"/>
                        </a:rPr>
                        <a:t>Tiehm</a:t>
                      </a:r>
                      <a:r>
                        <a:rPr lang="en-US" sz="1100" b="0" i="0" u="none" strike="noStrike" dirty="0">
                          <a:solidFill>
                            <a:srgbClr val="000000"/>
                          </a:solidFill>
                          <a:effectLst/>
                          <a:latin typeface="Calibri" panose="020F0502020204030204" pitchFamily="34" charset="0"/>
                        </a:rPr>
                        <a:t> 16758</a:t>
                      </a:r>
                    </a:p>
                  </a:txBody>
                  <a:tcPr marL="9525" marR="9525" marT="9525" marB="0" anchor="ctr"/>
                </a:tc>
                <a:extLst>
                  <a:ext uri="{0D108BD9-81ED-4DB2-BD59-A6C34878D82A}">
                    <a16:rowId xmlns:a16="http://schemas.microsoft.com/office/drawing/2014/main" val="2418968257"/>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antirrhinoides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N. D. Atwood 28625</a:t>
                      </a:r>
                    </a:p>
                  </a:txBody>
                  <a:tcPr marL="9525" marR="9525" marT="9525" marB="0" anchor="ctr"/>
                </a:tc>
                <a:extLst>
                  <a:ext uri="{0D108BD9-81ED-4DB2-BD59-A6C34878D82A}">
                    <a16:rowId xmlns:a16="http://schemas.microsoft.com/office/drawing/2014/main" val="1278241118"/>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dirty="0">
                          <a:effectLst/>
                          <a:latin typeface="Arial" panose="020B0604020202020204" pitchFamily="34" charset="0"/>
                          <a:cs typeface="Arial" panose="020B0604020202020204" pitchFamily="34" charset="0"/>
                        </a:rPr>
                        <a:t>S. arenicola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University of Florida herbarium, FL,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202304846"/>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85266023"/>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10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astinae</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NYBG06</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John Thomas Howell 38532</a:t>
                      </a:r>
                    </a:p>
                  </a:txBody>
                  <a:tcPr marL="9525" marR="9525" marT="9525" marB="0" anchor="ctr"/>
                </a:tc>
                <a:extLst>
                  <a:ext uri="{0D108BD9-81ED-4DB2-BD59-A6C34878D82A}">
                    <a16:rowId xmlns:a16="http://schemas.microsoft.com/office/drawing/2014/main" val="3300311763"/>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baicalensis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986873795"/>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a:effectLst/>
                          <a:latin typeface="Arial" panose="020B0604020202020204" pitchFamily="34" charset="0"/>
                          <a:cs typeface="Arial" panose="020B0604020202020204" pitchFamily="34" charset="0"/>
                        </a:rPr>
                        <a:t>S. barbata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525850136"/>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dirty="0">
                          <a:effectLst/>
                          <a:latin typeface="Arial" panose="020B0604020202020204" pitchFamily="34" charset="0"/>
                          <a:cs typeface="Arial" panose="020B0604020202020204" pitchFamily="34" charset="0"/>
                        </a:rPr>
                        <a:t>Fresh</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KR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169587604"/>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14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blepharophylla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NYBG38</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G. B. H. 1086</a:t>
                      </a:r>
                    </a:p>
                  </a:txBody>
                  <a:tcPr marL="9525" marR="9525" marT="9525" marB="0" anchor="ctr"/>
                </a:tc>
                <a:extLst>
                  <a:ext uri="{0D108BD9-81ED-4DB2-BD59-A6C34878D82A}">
                    <a16:rowId xmlns:a16="http://schemas.microsoft.com/office/drawing/2014/main" val="769672716"/>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brittonii</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NYBG07</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Steven P. Churchill 7376</a:t>
                      </a:r>
                    </a:p>
                  </a:txBody>
                  <a:tcPr marL="9525" marR="9525" marT="9525" marB="0" anchor="ctr"/>
                </a:tc>
                <a:extLst>
                  <a:ext uri="{0D108BD9-81ED-4DB2-BD59-A6C34878D82A}">
                    <a16:rowId xmlns:a16="http://schemas.microsoft.com/office/drawing/2014/main" val="1282363145"/>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californica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NYBG08</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Olmstead 434</a:t>
                      </a:r>
                    </a:p>
                  </a:txBody>
                  <a:tcPr marL="9525" marR="9525" marT="9525" marB="0" anchor="ctr"/>
                </a:tc>
                <a:extLst>
                  <a:ext uri="{0D108BD9-81ED-4DB2-BD59-A6C34878D82A}">
                    <a16:rowId xmlns:a16="http://schemas.microsoft.com/office/drawing/2014/main" val="1115154220"/>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coccinea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D. Cardenas et al. 42257</a:t>
                      </a:r>
                    </a:p>
                  </a:txBody>
                  <a:tcPr marL="9525" marR="9525" marT="9525" marB="0" anchor="ctr"/>
                </a:tc>
                <a:extLst>
                  <a:ext uri="{0D108BD9-81ED-4DB2-BD59-A6C34878D82A}">
                    <a16:rowId xmlns:a16="http://schemas.microsoft.com/office/drawing/2014/main" val="1741751502"/>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18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coerulea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NYBG39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T. Sultan </a:t>
                      </a:r>
                      <a:r>
                        <a:rPr lang="en-US" sz="1100" b="0" i="0" u="none" strike="noStrike" dirty="0" err="1">
                          <a:solidFill>
                            <a:srgbClr val="000000"/>
                          </a:solidFill>
                          <a:effectLst/>
                          <a:latin typeface="Calibri" panose="020F0502020204030204" pitchFamily="34" charset="0"/>
                        </a:rPr>
                        <a:t>Quedensley</a:t>
                      </a:r>
                      <a:r>
                        <a:rPr lang="en-US" sz="1100" b="0" i="0" u="none" strike="noStrike" dirty="0">
                          <a:solidFill>
                            <a:srgbClr val="000000"/>
                          </a:solidFill>
                          <a:effectLst/>
                          <a:latin typeface="Calibri" panose="020F0502020204030204" pitchFamily="34" charset="0"/>
                        </a:rPr>
                        <a:t> 10037</a:t>
                      </a:r>
                    </a:p>
                  </a:txBody>
                  <a:tcPr marL="9525" marR="9525" marT="9525" marB="0" anchor="ctr"/>
                </a:tc>
                <a:extLst>
                  <a:ext uri="{0D108BD9-81ED-4DB2-BD59-A6C34878D82A}">
                    <a16:rowId xmlns:a16="http://schemas.microsoft.com/office/drawing/2014/main" val="409338267"/>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19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costaricana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Leaf, stem</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NYBG40</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Arthur Cronquist 8834</a:t>
                      </a:r>
                    </a:p>
                  </a:txBody>
                  <a:tcPr marL="9525" marR="9525" marT="9525" marB="0" anchor="ctr"/>
                </a:tc>
                <a:extLst>
                  <a:ext uri="{0D108BD9-81ED-4DB2-BD59-A6C34878D82A}">
                    <a16:rowId xmlns:a16="http://schemas.microsoft.com/office/drawing/2014/main" val="2586870940"/>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dependens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KR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869895683"/>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discolor</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NYBG58</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 A. Bullock 740</a:t>
                      </a:r>
                    </a:p>
                  </a:txBody>
                  <a:tcPr marL="9525" marR="9525" marT="9525" marB="0" anchor="ctr"/>
                </a:tc>
                <a:extLst>
                  <a:ext uri="{0D108BD9-81ED-4DB2-BD59-A6C34878D82A}">
                    <a16:rowId xmlns:a16="http://schemas.microsoft.com/office/drawing/2014/main" val="456419494"/>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22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drumondii</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NYBG10</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Larry C. Higgins 17229</a:t>
                      </a:r>
                    </a:p>
                  </a:txBody>
                  <a:tcPr marL="9525" marR="9525" marT="9525" marB="0" anchor="ctr"/>
                </a:tc>
                <a:extLst>
                  <a:ext uri="{0D108BD9-81ED-4DB2-BD59-A6C34878D82A}">
                    <a16:rowId xmlns:a16="http://schemas.microsoft.com/office/drawing/2014/main" val="3530449080"/>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elliptica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University of Florida herbarium, FL,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519317917"/>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epilobiifolia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NYBG11</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C. E. Garton 22860</a:t>
                      </a:r>
                    </a:p>
                  </a:txBody>
                  <a:tcPr marL="9525" marR="9525" marT="9525" marB="0" anchor="ctr"/>
                </a:tc>
                <a:extLst>
                  <a:ext uri="{0D108BD9-81ED-4DB2-BD59-A6C34878D82A}">
                    <a16:rowId xmlns:a16="http://schemas.microsoft.com/office/drawing/2014/main" val="3008375015"/>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formosa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NYBG41</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H. et al. 11073</a:t>
                      </a:r>
                    </a:p>
                  </a:txBody>
                  <a:tcPr marL="9525" marR="9525" marT="9525" marB="0" anchor="ctr"/>
                </a:tc>
                <a:extLst>
                  <a:ext uri="{0D108BD9-81ED-4DB2-BD59-A6C34878D82A}">
                    <a16:rowId xmlns:a16="http://schemas.microsoft.com/office/drawing/2014/main" val="3945813738"/>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26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fruticosa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Leaf</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NYBG59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Henry Field &amp; Yusuf Lazar s. n.</a:t>
                      </a:r>
                    </a:p>
                  </a:txBody>
                  <a:tcPr marL="9525" marR="9525" marT="9525" marB="0" anchor="ctr"/>
                </a:tc>
                <a:extLst>
                  <a:ext uri="{0D108BD9-81ED-4DB2-BD59-A6C34878D82A}">
                    <a16:rowId xmlns:a16="http://schemas.microsoft.com/office/drawing/2014/main" val="17107263"/>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galericulata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NYBG12</a:t>
                      </a:r>
                    </a:p>
                  </a:txBody>
                  <a:tcPr marL="9525" marR="9525" marT="9525" marB="0" anchor="ctr"/>
                </a:tc>
                <a:tc>
                  <a:txBody>
                    <a:bodyPr/>
                    <a:lstStyle/>
                    <a:p>
                      <a:pPr algn="l" fontAlgn="ctr"/>
                      <a:r>
                        <a:rPr lang="nb-NO" sz="1100" b="0" i="0" u="none" strike="noStrike" dirty="0">
                          <a:solidFill>
                            <a:srgbClr val="000000"/>
                          </a:solidFill>
                          <a:effectLst/>
                          <a:latin typeface="Calibri" panose="020F0502020204030204" pitchFamily="34" charset="0"/>
                        </a:rPr>
                        <a:t>D. Erskine &amp; A. J. Smith 2118</a:t>
                      </a:r>
                    </a:p>
                  </a:txBody>
                  <a:tcPr marL="9525" marR="9525" marT="9525" marB="0" anchor="ctr"/>
                </a:tc>
                <a:extLst>
                  <a:ext uri="{0D108BD9-81ED-4DB2-BD59-A6C34878D82A}">
                    <a16:rowId xmlns:a16="http://schemas.microsoft.com/office/drawing/2014/main" val="751024760"/>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glabriuscula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a:t>
                      </a:r>
                      <a:r>
                        <a:rPr lang="en-US" sz="1100" b="0" i="0" u="none" strike="noStrike" dirty="0" err="1">
                          <a:solidFill>
                            <a:srgbClr val="000000"/>
                          </a:solidFill>
                          <a:effectLst/>
                          <a:latin typeface="Calibri" panose="020F0502020204030204" pitchFamily="34" charset="0"/>
                        </a:rPr>
                        <a:t>Kral</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3556316343"/>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guatemalensis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NYBG44</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Demetrio Alvarez 11028</a:t>
                      </a:r>
                    </a:p>
                  </a:txBody>
                  <a:tcPr marL="9525" marR="9525" marT="9525" marB="0" anchor="ctr"/>
                </a:tc>
                <a:extLst>
                  <a:ext uri="{0D108BD9-81ED-4DB2-BD59-A6C34878D82A}">
                    <a16:rowId xmlns:a16="http://schemas.microsoft.com/office/drawing/2014/main" val="2943928997"/>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havanensis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NYBG14</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 K. Small s. n.</a:t>
                      </a:r>
                    </a:p>
                  </a:txBody>
                  <a:tcPr marL="9525" marR="9525" marT="9525" marB="0" anchor="ctr"/>
                </a:tc>
                <a:extLst>
                  <a:ext uri="{0D108BD9-81ED-4DB2-BD59-A6C34878D82A}">
                    <a16:rowId xmlns:a16="http://schemas.microsoft.com/office/drawing/2014/main" val="2795589119"/>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267292546"/>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heterophylla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NYBG62</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 </a:t>
                      </a:r>
                      <a:r>
                        <a:rPr lang="en-US" sz="1100" b="0" i="0" u="none" strike="noStrike" dirty="0" err="1">
                          <a:solidFill>
                            <a:srgbClr val="000000"/>
                          </a:solidFill>
                          <a:effectLst/>
                          <a:latin typeface="Calibri" panose="020F0502020204030204" pitchFamily="34" charset="0"/>
                        </a:rPr>
                        <a:t>Bertschinger</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3902807723"/>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heydei</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NYBG63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Walter </a:t>
                      </a:r>
                      <a:r>
                        <a:rPr lang="en-US" sz="1100" b="0" i="0" u="none" strike="noStrike" dirty="0" err="1">
                          <a:solidFill>
                            <a:srgbClr val="000000"/>
                          </a:solidFill>
                          <a:effectLst/>
                          <a:latin typeface="Calibri" panose="020F0502020204030204" pitchFamily="34" charset="0"/>
                        </a:rPr>
                        <a:t>Koelz</a:t>
                      </a:r>
                      <a:r>
                        <a:rPr lang="en-US" sz="1100" b="0" i="0" u="none" strike="noStrike" dirty="0">
                          <a:solidFill>
                            <a:srgbClr val="000000"/>
                          </a:solidFill>
                          <a:effectLst/>
                          <a:latin typeface="Calibri" panose="020F0502020204030204" pitchFamily="34" charset="0"/>
                        </a:rPr>
                        <a:t> 6242</a:t>
                      </a:r>
                    </a:p>
                  </a:txBody>
                  <a:tcPr marL="9525" marR="9525" marT="9525" marB="0" anchor="ctr"/>
                </a:tc>
                <a:extLst>
                  <a:ext uri="{0D108BD9-81ED-4DB2-BD59-A6C34878D82A}">
                    <a16:rowId xmlns:a16="http://schemas.microsoft.com/office/drawing/2014/main" val="409160632"/>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hispidula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NYBG42</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D. Worthington 12501</a:t>
                      </a:r>
                    </a:p>
                  </a:txBody>
                  <a:tcPr marL="9525" marR="9525" marT="9525" marB="0" anchor="ctr"/>
                </a:tc>
                <a:extLst>
                  <a:ext uri="{0D108BD9-81ED-4DB2-BD59-A6C34878D82A}">
                    <a16:rowId xmlns:a16="http://schemas.microsoft.com/office/drawing/2014/main" val="5550929"/>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holmgreniorum</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Gary Schoolcraft 1222</a:t>
                      </a:r>
                    </a:p>
                  </a:txBody>
                  <a:tcPr marL="9525" marR="9525" marT="9525" marB="0" anchor="ctr"/>
                </a:tc>
                <a:extLst>
                  <a:ext uri="{0D108BD9-81ED-4DB2-BD59-A6C34878D82A}">
                    <a16:rowId xmlns:a16="http://schemas.microsoft.com/office/drawing/2014/main" val="3475338505"/>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hookeri</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 O. </a:t>
                      </a:r>
                      <a:r>
                        <a:rPr lang="en-US" sz="1100" b="0" i="0" u="none" strike="noStrike" dirty="0" err="1">
                          <a:solidFill>
                            <a:srgbClr val="000000"/>
                          </a:solidFill>
                          <a:effectLst/>
                          <a:latin typeface="Calibri" panose="020F0502020204030204" pitchFamily="34" charset="0"/>
                        </a:rPr>
                        <a:t>Willioms</a:t>
                      </a:r>
                      <a:r>
                        <a:rPr lang="en-US" sz="1100" b="0" i="0" u="none" strike="noStrike" dirty="0">
                          <a:solidFill>
                            <a:srgbClr val="000000"/>
                          </a:solidFill>
                          <a:effectLst/>
                          <a:latin typeface="Calibri" panose="020F0502020204030204" pitchFamily="34" charset="0"/>
                        </a:rPr>
                        <a:t> et al. 28585</a:t>
                      </a:r>
                    </a:p>
                  </a:txBody>
                  <a:tcPr marL="9525" marR="9525" marT="9525" marB="0" anchor="ctr"/>
                </a:tc>
                <a:extLst>
                  <a:ext uri="{0D108BD9-81ED-4DB2-BD59-A6C34878D82A}">
                    <a16:rowId xmlns:a16="http://schemas.microsoft.com/office/drawing/2014/main" val="4234338523"/>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incanca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NYBG17</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Dale Thomas 150388</a:t>
                      </a:r>
                    </a:p>
                  </a:txBody>
                  <a:tcPr marL="9525" marR="9525" marT="9525" marB="0" anchor="ctr"/>
                </a:tc>
                <a:extLst>
                  <a:ext uri="{0D108BD9-81ED-4DB2-BD59-A6C34878D82A}">
                    <a16:rowId xmlns:a16="http://schemas.microsoft.com/office/drawing/2014/main" val="551977214"/>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indica</a:t>
                      </a:r>
                      <a:r>
                        <a:rPr lang="en-US" sz="900" i="1" u="none" strike="noStrike" dirty="0">
                          <a:effectLst/>
                          <a:latin typeface="Arial" panose="020B0604020202020204" pitchFamily="34" charset="0"/>
                          <a:cs typeface="Arial" panose="020B0604020202020204" pitchFamily="34" charset="0"/>
                        </a:rPr>
                        <a:t> var. coccinea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KR</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58153933"/>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insignis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KR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646490895"/>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integrifolia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University of Florida herbarium, FL,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842247329"/>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isochelia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Alberto M. </a:t>
                      </a:r>
                      <a:r>
                        <a:rPr lang="en-US" sz="1100" b="0" i="0" u="none" strike="noStrike" dirty="0" err="1">
                          <a:solidFill>
                            <a:srgbClr val="000000"/>
                          </a:solidFill>
                          <a:effectLst/>
                          <a:latin typeface="Calibri" panose="020F0502020204030204" pitchFamily="34" charset="0"/>
                        </a:rPr>
                        <a:t>Brenes</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1666017675"/>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javalambrensis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NYBG73</a:t>
                      </a:r>
                    </a:p>
                  </a:txBody>
                  <a:tcPr marL="9525" marR="9525" marT="9525" marB="0" anchor="ctr"/>
                </a:tc>
                <a:tc>
                  <a:txBody>
                    <a:bodyPr/>
                    <a:lstStyle/>
                    <a:p>
                      <a:pPr algn="l" fontAlgn="ctr"/>
                      <a:r>
                        <a:rPr lang="fr-FR" sz="1100" b="0" i="0" u="none" strike="noStrike" dirty="0">
                          <a:solidFill>
                            <a:srgbClr val="000000"/>
                          </a:solidFill>
                          <a:effectLst/>
                          <a:latin typeface="Calibri" panose="020F0502020204030204" pitchFamily="34" charset="0"/>
                        </a:rPr>
                        <a:t>A. </a:t>
                      </a:r>
                      <a:r>
                        <a:rPr lang="fr-FR" sz="1100" b="0" i="0" u="none" strike="noStrike" dirty="0" err="1">
                          <a:solidFill>
                            <a:srgbClr val="000000"/>
                          </a:solidFill>
                          <a:effectLst/>
                          <a:latin typeface="Calibri" panose="020F0502020204030204" pitchFamily="34" charset="0"/>
                        </a:rPr>
                        <a:t>Charpin</a:t>
                      </a:r>
                      <a:r>
                        <a:rPr lang="fr-FR" sz="1100" b="0" i="0" u="none" strike="noStrike" dirty="0">
                          <a:solidFill>
                            <a:srgbClr val="000000"/>
                          </a:solidFill>
                          <a:effectLst/>
                          <a:latin typeface="Calibri" panose="020F0502020204030204" pitchFamily="34" charset="0"/>
                        </a:rPr>
                        <a:t> et al. s. n.</a:t>
                      </a:r>
                    </a:p>
                  </a:txBody>
                  <a:tcPr marL="9525" marR="9525" marT="9525" marB="0" anchor="ctr"/>
                </a:tc>
                <a:extLst>
                  <a:ext uri="{0D108BD9-81ED-4DB2-BD59-A6C34878D82A}">
                    <a16:rowId xmlns:a16="http://schemas.microsoft.com/office/drawing/2014/main" val="3660665620"/>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javanica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NYBG64</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Lau, S. K. 1915</a:t>
                      </a:r>
                    </a:p>
                  </a:txBody>
                  <a:tcPr marL="9525" marR="9525" marT="9525" marB="0" anchor="ctr"/>
                </a:tc>
                <a:extLst>
                  <a:ext uri="{0D108BD9-81ED-4DB2-BD59-A6C34878D82A}">
                    <a16:rowId xmlns:a16="http://schemas.microsoft.com/office/drawing/2014/main" val="3611387111"/>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dirty="0">
                          <a:effectLst/>
                          <a:latin typeface="Arial" panose="020B0604020202020204" pitchFamily="34" charset="0"/>
                          <a:cs typeface="Arial" panose="020B0604020202020204" pitchFamily="34" charset="0"/>
                        </a:rPr>
                        <a:t>S. lateriflora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NYBG18</a:t>
                      </a:r>
                    </a:p>
                  </a:txBody>
                  <a:tcPr marL="9525" marR="9525" marT="9525" marB="0" anchor="ctr"/>
                </a:tc>
                <a:tc>
                  <a:txBody>
                    <a:bodyPr/>
                    <a:lstStyle/>
                    <a:p>
                      <a:pPr algn="l" fontAlgn="ctr"/>
                      <a:r>
                        <a:rPr lang="nb-NO" sz="1100" b="0" i="0" u="none" strike="noStrike" dirty="0">
                          <a:solidFill>
                            <a:srgbClr val="000000"/>
                          </a:solidFill>
                          <a:effectLst/>
                          <a:latin typeface="Calibri" panose="020F0502020204030204" pitchFamily="34" charset="0"/>
                        </a:rPr>
                        <a:t>George F. buddell II 2352</a:t>
                      </a:r>
                    </a:p>
                  </a:txBody>
                  <a:tcPr marL="9525" marR="9525" marT="9525" marB="0" anchor="ctr"/>
                </a:tc>
                <a:extLst>
                  <a:ext uri="{0D108BD9-81ED-4DB2-BD59-A6C34878D82A}">
                    <a16:rowId xmlns:a16="http://schemas.microsoft.com/office/drawing/2014/main" val="981422139"/>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337324338"/>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a:effectLst/>
                          <a:latin typeface="Arial" panose="020B0604020202020204" pitchFamily="34" charset="0"/>
                          <a:cs typeface="Arial" panose="020B0604020202020204" pitchFamily="34" charset="0"/>
                        </a:rPr>
                        <a:t>S. leonardii</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 C. </a:t>
                      </a:r>
                      <a:r>
                        <a:rPr lang="en-US" sz="1100" b="0" i="0" u="none" strike="noStrike" dirty="0" err="1">
                          <a:solidFill>
                            <a:srgbClr val="000000"/>
                          </a:solidFill>
                          <a:effectLst/>
                          <a:latin typeface="Calibri" panose="020F0502020204030204" pitchFamily="34" charset="0"/>
                        </a:rPr>
                        <a:t>Arthwz</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4255016147"/>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231612320"/>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leptosiplonsipkon</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NYBG74</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 </a:t>
                      </a:r>
                      <a:r>
                        <a:rPr lang="en-US" sz="1100" b="0" i="0" u="none" strike="noStrike" dirty="0" err="1">
                          <a:solidFill>
                            <a:srgbClr val="000000"/>
                          </a:solidFill>
                          <a:effectLst/>
                          <a:latin typeface="Calibri" panose="020F0502020204030204" pitchFamily="34" charset="0"/>
                        </a:rPr>
                        <a:t>Maplcoba</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418458144"/>
                  </a:ext>
                </a:extLst>
              </a:tr>
              <a:tr h="91440">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49</a:t>
                      </a: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longifolia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NYBG47</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 J. Castillo &amp; J. M. Vargas 2722</a:t>
                      </a:r>
                    </a:p>
                  </a:txBody>
                  <a:tcPr marL="9525" marR="9525" marT="9525" marB="0" anchor="ctr"/>
                </a:tc>
                <a:extLst>
                  <a:ext uri="{0D108BD9-81ED-4DB2-BD59-A6C34878D82A}">
                    <a16:rowId xmlns:a16="http://schemas.microsoft.com/office/drawing/2014/main" val="3823051863"/>
                  </a:ext>
                </a:extLst>
              </a:tr>
            </a:tbl>
          </a:graphicData>
        </a:graphic>
      </p:graphicFrame>
    </p:spTree>
    <p:extLst>
      <p:ext uri="{BB962C8B-B14F-4D97-AF65-F5344CB8AC3E}">
        <p14:creationId xmlns:p14="http://schemas.microsoft.com/office/powerpoint/2010/main" val="2130803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5D6CE-F3C2-4248-9521-1A7ED5A6DD96}"/>
              </a:ext>
            </a:extLst>
          </p:cNvPr>
          <p:cNvSpPr txBox="1"/>
          <p:nvPr/>
        </p:nvSpPr>
        <p:spPr>
          <a:xfrm>
            <a:off x="216408" y="213782"/>
            <a:ext cx="5424297"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cont.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6C8695E0-45BD-4E8D-A070-0B25BAF499B6}"/>
              </a:ext>
            </a:extLst>
          </p:cNvPr>
          <p:cNvGraphicFramePr>
            <a:graphicFrameLocks noGrp="1"/>
          </p:cNvGraphicFramePr>
          <p:nvPr>
            <p:extLst>
              <p:ext uri="{D42A27DB-BD31-4B8C-83A1-F6EECF244321}">
                <p14:modId xmlns:p14="http://schemas.microsoft.com/office/powerpoint/2010/main" val="3288955437"/>
              </p:ext>
            </p:extLst>
          </p:nvPr>
        </p:nvGraphicFramePr>
        <p:xfrm>
          <a:off x="216408" y="490781"/>
          <a:ext cx="7315200" cy="7374869"/>
        </p:xfrm>
        <a:graphic>
          <a:graphicData uri="http://schemas.openxmlformats.org/drawingml/2006/table">
            <a:tbl>
              <a:tblPr>
                <a:tableStyleId>{5C22544A-7EE6-4342-B048-85BDC9FD1C3A}</a:tableStyleId>
              </a:tblPr>
              <a:tblGrid>
                <a:gridCol w="182097">
                  <a:extLst>
                    <a:ext uri="{9D8B030D-6E8A-4147-A177-3AD203B41FA5}">
                      <a16:colId xmlns:a16="http://schemas.microsoft.com/office/drawing/2014/main" val="2096548786"/>
                    </a:ext>
                  </a:extLst>
                </a:gridCol>
                <a:gridCol w="992145">
                  <a:extLst>
                    <a:ext uri="{9D8B030D-6E8A-4147-A177-3AD203B41FA5}">
                      <a16:colId xmlns:a16="http://schemas.microsoft.com/office/drawing/2014/main" val="4032096128"/>
                    </a:ext>
                  </a:extLst>
                </a:gridCol>
                <a:gridCol w="571500">
                  <a:extLst>
                    <a:ext uri="{9D8B030D-6E8A-4147-A177-3AD203B41FA5}">
                      <a16:colId xmlns:a16="http://schemas.microsoft.com/office/drawing/2014/main" val="783992340"/>
                    </a:ext>
                  </a:extLst>
                </a:gridCol>
                <a:gridCol w="1000125">
                  <a:extLst>
                    <a:ext uri="{9D8B030D-6E8A-4147-A177-3AD203B41FA5}">
                      <a16:colId xmlns:a16="http://schemas.microsoft.com/office/drawing/2014/main" val="5767463"/>
                    </a:ext>
                  </a:extLst>
                </a:gridCol>
                <a:gridCol w="1485900">
                  <a:extLst>
                    <a:ext uri="{9D8B030D-6E8A-4147-A177-3AD203B41FA5}">
                      <a16:colId xmlns:a16="http://schemas.microsoft.com/office/drawing/2014/main" val="4009070926"/>
                    </a:ext>
                  </a:extLst>
                </a:gridCol>
                <a:gridCol w="1089790">
                  <a:extLst>
                    <a:ext uri="{9D8B030D-6E8A-4147-A177-3AD203B41FA5}">
                      <a16:colId xmlns:a16="http://schemas.microsoft.com/office/drawing/2014/main" val="256025661"/>
                    </a:ext>
                  </a:extLst>
                </a:gridCol>
                <a:gridCol w="1993643">
                  <a:extLst>
                    <a:ext uri="{9D8B030D-6E8A-4147-A177-3AD203B41FA5}">
                      <a16:colId xmlns:a16="http://schemas.microsoft.com/office/drawing/2014/main" val="650234525"/>
                    </a:ext>
                  </a:extLst>
                </a:gridCol>
              </a:tblGrid>
              <a:tr h="151639">
                <a:tc>
                  <a:txBody>
                    <a:bodyPr/>
                    <a:lstStyle/>
                    <a:p>
                      <a:pPr algn="l" fontAlgn="b"/>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b="1" i="0" u="none" strike="noStrike" dirty="0">
                          <a:solidFill>
                            <a:srgbClr val="000000"/>
                          </a:solidFill>
                          <a:effectLst/>
                          <a:latin typeface="Arial" panose="020B0604020202020204" pitchFamily="34" charset="0"/>
                          <a:cs typeface="Arial" panose="020B0604020202020204" pitchFamily="34" charset="0"/>
                        </a:rPr>
                        <a:t>Species</a:t>
                      </a:r>
                    </a:p>
                  </a:txBody>
                  <a:tcPr marL="7582" marR="7582" marT="7582" marB="0" anchor="ctr"/>
                </a:tc>
                <a:tc>
                  <a:txBody>
                    <a:bodyPr/>
                    <a:lstStyle/>
                    <a:p>
                      <a:pPr algn="l" rtl="0" fontAlgn="ctr"/>
                      <a:r>
                        <a:rPr lang="en-US" sz="900" b="1" i="0" u="none" strike="noStrike" dirty="0">
                          <a:solidFill>
                            <a:srgbClr val="000000"/>
                          </a:solidFill>
                          <a:effectLst/>
                          <a:latin typeface="Arial" panose="020B0604020202020204" pitchFamily="34" charset="0"/>
                          <a:cs typeface="Arial" panose="020B0604020202020204" pitchFamily="34" charset="0"/>
                        </a:rPr>
                        <a:t>Condition</a:t>
                      </a:r>
                    </a:p>
                  </a:txBody>
                  <a:tcPr marL="7582" marR="7582" marT="7582" marB="0" anchor="ctr"/>
                </a:tc>
                <a:tc>
                  <a:txBody>
                    <a:bodyPr/>
                    <a:lstStyle/>
                    <a:p>
                      <a:pPr algn="l" fontAlgn="ctr"/>
                      <a:r>
                        <a:rPr lang="en-US" sz="900" b="1" i="0" u="none" strike="noStrike" dirty="0">
                          <a:solidFill>
                            <a:srgbClr val="000000"/>
                          </a:solidFill>
                          <a:effectLst/>
                          <a:latin typeface="Arial" panose="020B0604020202020204" pitchFamily="34" charset="0"/>
                          <a:cs typeface="Arial" panose="020B0604020202020204" pitchFamily="34" charset="0"/>
                        </a:rPr>
                        <a:t>Organ</a:t>
                      </a:r>
                    </a:p>
                  </a:txBody>
                  <a:tcPr marL="7582" marR="7582" marT="7582" marB="0" anchor="ctr"/>
                </a:tc>
                <a:tc>
                  <a:txBody>
                    <a:bodyPr/>
                    <a:lstStyle/>
                    <a:p>
                      <a:pPr algn="l" fontAlgn="ctr"/>
                      <a:r>
                        <a:rPr lang="en-US" sz="900" b="1" i="0" u="none" strike="noStrike" dirty="0">
                          <a:solidFill>
                            <a:srgbClr val="000000"/>
                          </a:solidFill>
                          <a:effectLst/>
                          <a:latin typeface="Arial" panose="020B0604020202020204" pitchFamily="34" charset="0"/>
                          <a:cs typeface="Arial" panose="020B0604020202020204" pitchFamily="34" charset="0"/>
                        </a:rPr>
                        <a:t>Herbarium</a:t>
                      </a:r>
                    </a:p>
                  </a:txBody>
                  <a:tcPr marL="7582" marR="7582" marT="7582" marB="0" anchor="ctr"/>
                </a:tc>
                <a:tc>
                  <a:txBody>
                    <a:bodyPr/>
                    <a:lstStyle/>
                    <a:p>
                      <a:pPr algn="l" fontAlgn="b"/>
                      <a:r>
                        <a:rPr lang="en-US" sz="900" b="1" i="0" u="none" strike="noStrike" dirty="0">
                          <a:solidFill>
                            <a:srgbClr val="000000"/>
                          </a:solidFill>
                          <a:effectLst/>
                          <a:latin typeface="Arial" panose="020B0604020202020204" pitchFamily="34" charset="0"/>
                          <a:cs typeface="Arial" panose="020B0604020202020204" pitchFamily="34" charset="0"/>
                        </a:rPr>
                        <a:t>Voucher ID</a:t>
                      </a:r>
                    </a:p>
                  </a:txBody>
                  <a:tcPr marL="7582" marR="7582" marT="7582" marB="0" anchor="ctr"/>
                </a:tc>
                <a:tc>
                  <a:txBody>
                    <a:bodyPr/>
                    <a:lstStyle/>
                    <a:p>
                      <a:pPr algn="l" fontAlgn="b"/>
                      <a:r>
                        <a:rPr lang="en-US" sz="900" b="1" i="0" u="none" strike="noStrike" dirty="0">
                          <a:solidFill>
                            <a:srgbClr val="000000"/>
                          </a:solidFill>
                          <a:effectLst/>
                          <a:latin typeface="Arial" panose="020B0604020202020204" pitchFamily="34" charset="0"/>
                          <a:cs typeface="Arial" panose="020B0604020202020204" pitchFamily="34" charset="0"/>
                        </a:rPr>
                        <a:t>Voucher info</a:t>
                      </a:r>
                    </a:p>
                  </a:txBody>
                  <a:tcPr marL="7582" marR="7582" marT="7582" marB="0" anchor="ctr"/>
                </a:tc>
                <a:extLst>
                  <a:ext uri="{0D108BD9-81ED-4DB2-BD59-A6C34878D82A}">
                    <a16:rowId xmlns:a16="http://schemas.microsoft.com/office/drawing/2014/main" val="1355460560"/>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lutea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NYBG48</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Jorge A. Molina 30005</a:t>
                      </a:r>
                    </a:p>
                  </a:txBody>
                  <a:tcPr marL="9525" marR="9525" marT="9525" marB="0" anchor="ctr"/>
                </a:tc>
                <a:extLst>
                  <a:ext uri="{0D108BD9-81ED-4DB2-BD59-A6C34878D82A}">
                    <a16:rowId xmlns:a16="http://schemas.microsoft.com/office/drawing/2014/main" val="4152922641"/>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lutilaba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NYBG20</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Hinton et al. 21760</a:t>
                      </a:r>
                    </a:p>
                  </a:txBody>
                  <a:tcPr marL="9525" marR="9525" marT="9525" marB="0" anchor="ctr"/>
                </a:tc>
                <a:extLst>
                  <a:ext uri="{0D108BD9-81ED-4DB2-BD59-A6C34878D82A}">
                    <a16:rowId xmlns:a16="http://schemas.microsoft.com/office/drawing/2014/main" val="407916669"/>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microphylla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NYBG49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H. D. Ripley 14966</a:t>
                      </a:r>
                    </a:p>
                  </a:txBody>
                  <a:tcPr marL="9525" marR="9525" marT="9525" marB="0" anchor="ctr"/>
                </a:tc>
                <a:extLst>
                  <a:ext uri="{0D108BD9-81ED-4DB2-BD59-A6C34878D82A}">
                    <a16:rowId xmlns:a16="http://schemas.microsoft.com/office/drawing/2014/main" val="1515095133"/>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multicularis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NYBG60</a:t>
                      </a:r>
                    </a:p>
                  </a:txBody>
                  <a:tcPr marL="9525" marR="9525" marT="9525" marB="0" anchor="ctr"/>
                </a:tc>
                <a:tc>
                  <a:txBody>
                    <a:bodyPr/>
                    <a:lstStyle/>
                    <a:p>
                      <a:pPr algn="l" fontAlgn="ctr"/>
                      <a:r>
                        <a:rPr lang="en-US" sz="1100" b="0" i="0" u="none" strike="noStrike" dirty="0" err="1">
                          <a:solidFill>
                            <a:srgbClr val="000000"/>
                          </a:solidFill>
                          <a:effectLst/>
                          <a:latin typeface="Calibri" panose="020F0502020204030204" pitchFamily="34" charset="0"/>
                        </a:rPr>
                        <a:t>Assadi</a:t>
                      </a:r>
                      <a:r>
                        <a:rPr lang="en-US" sz="1100" b="0" i="0" u="none" strike="noStrike" dirty="0">
                          <a:solidFill>
                            <a:srgbClr val="000000"/>
                          </a:solidFill>
                          <a:effectLst/>
                          <a:latin typeface="Calibri" panose="020F0502020204030204" pitchFamily="34" charset="0"/>
                        </a:rPr>
                        <a:t>, Edmondson &amp; Miller 2135</a:t>
                      </a:r>
                    </a:p>
                  </a:txBody>
                  <a:tcPr marL="9525" marR="9525" marT="9525" marB="0" anchor="ctr"/>
                </a:tc>
                <a:extLst>
                  <a:ext uri="{0D108BD9-81ED-4DB2-BD59-A6C34878D82A}">
                    <a16:rowId xmlns:a16="http://schemas.microsoft.com/office/drawing/2014/main" val="775602274"/>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multiglandulosa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NYBG22</a:t>
                      </a:r>
                    </a:p>
                  </a:txBody>
                  <a:tcPr marL="9525" marR="9525" marT="9525" marB="0" anchor="ctr"/>
                </a:tc>
                <a:tc>
                  <a:txBody>
                    <a:bodyPr/>
                    <a:lstStyle/>
                    <a:p>
                      <a:pPr algn="l" fontAlgn="ctr"/>
                      <a:r>
                        <a:rPr lang="it-IT" sz="1100" b="0" i="0" u="none" strike="noStrike" dirty="0">
                          <a:solidFill>
                            <a:srgbClr val="000000"/>
                          </a:solidFill>
                          <a:effectLst/>
                          <a:latin typeface="Calibri" panose="020F0502020204030204" pitchFamily="34" charset="0"/>
                        </a:rPr>
                        <a:t>D. S. &amp; H. B. Correll 51703</a:t>
                      </a:r>
                    </a:p>
                  </a:txBody>
                  <a:tcPr marL="9525" marR="9525" marT="9525" marB="0" anchor="ctr"/>
                </a:tc>
                <a:extLst>
                  <a:ext uri="{0D108BD9-81ED-4DB2-BD59-A6C34878D82A}">
                    <a16:rowId xmlns:a16="http://schemas.microsoft.com/office/drawing/2014/main" val="318505350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multiglandulosa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University of Florida herbarium, FL,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973288642"/>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muriculata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Dried</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C. L. </a:t>
                      </a:r>
                      <a:r>
                        <a:rPr lang="en-US" sz="1100" b="0" i="0" u="none" strike="noStrike" dirty="0" err="1">
                          <a:solidFill>
                            <a:srgbClr val="000000"/>
                          </a:solidFill>
                          <a:effectLst/>
                          <a:latin typeface="Calibri" panose="020F0502020204030204" pitchFamily="34" charset="0"/>
                        </a:rPr>
                        <a:t>Lundell</a:t>
                      </a:r>
                      <a:r>
                        <a:rPr lang="en-US" sz="1100" b="0" i="0" u="none" strike="noStrike" dirty="0">
                          <a:solidFill>
                            <a:srgbClr val="000000"/>
                          </a:solidFill>
                          <a:effectLst/>
                          <a:latin typeface="Calibri" panose="020F0502020204030204" pitchFamily="34" charset="0"/>
                        </a:rPr>
                        <a:t> 14978</a:t>
                      </a:r>
                    </a:p>
                  </a:txBody>
                  <a:tcPr marL="9525" marR="9525" marT="9525" marB="0" anchor="ctr"/>
                </a:tc>
                <a:extLst>
                  <a:ext uri="{0D108BD9-81ED-4DB2-BD59-A6C34878D82A}">
                    <a16:rowId xmlns:a16="http://schemas.microsoft.com/office/drawing/2014/main" val="1825119562"/>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oblonga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NYBG61</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 H. Cramer 4871</a:t>
                      </a:r>
                    </a:p>
                  </a:txBody>
                  <a:tcPr marL="9525" marR="9525" marT="9525" marB="0" anchor="ctr"/>
                </a:tc>
                <a:extLst>
                  <a:ext uri="{0D108BD9-81ED-4DB2-BD59-A6C34878D82A}">
                    <a16:rowId xmlns:a16="http://schemas.microsoft.com/office/drawing/2014/main" val="221148290"/>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orientalis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Dried</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NYBG54</a:t>
                      </a:r>
                    </a:p>
                  </a:txBody>
                  <a:tcPr marL="9525" marR="9525" marT="9525" marB="0" anchor="ctr"/>
                </a:tc>
                <a:tc>
                  <a:txBody>
                    <a:bodyPr/>
                    <a:lstStyle/>
                    <a:p>
                      <a:pPr algn="l" fontAlgn="ctr"/>
                      <a:r>
                        <a:rPr lang="pl-PL" sz="1100" b="0" i="0" u="none" strike="noStrike" dirty="0">
                          <a:solidFill>
                            <a:srgbClr val="000000"/>
                          </a:solidFill>
                          <a:effectLst/>
                          <a:latin typeface="Calibri" panose="020F0502020204030204" pitchFamily="34" charset="0"/>
                        </a:rPr>
                        <a:t>E. Serowa &amp; E. Ryschowa s. n.</a:t>
                      </a:r>
                    </a:p>
                  </a:txBody>
                  <a:tcPr marL="9525" marR="9525" marT="9525" marB="0" anchor="ctr"/>
                </a:tc>
                <a:extLst>
                  <a:ext uri="{0D108BD9-81ED-4DB2-BD59-A6C34878D82A}">
                    <a16:rowId xmlns:a16="http://schemas.microsoft.com/office/drawing/2014/main" val="818043758"/>
                  </a:ext>
                </a:extLst>
              </a:tr>
              <a:tr h="151639">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59</a:t>
                      </a: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ovata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NYBG26</a:t>
                      </a:r>
                    </a:p>
                  </a:txBody>
                  <a:tcPr marL="9525" marR="9525" marT="9525" marB="0" anchor="ctr"/>
                </a:tc>
                <a:tc>
                  <a:txBody>
                    <a:bodyPr/>
                    <a:lstStyle/>
                    <a:p>
                      <a:pPr algn="l" fontAlgn="ctr"/>
                      <a:r>
                        <a:rPr lang="fr-FR" sz="1100" b="0" i="0" u="none" strike="noStrike" dirty="0">
                          <a:solidFill>
                            <a:srgbClr val="000000"/>
                          </a:solidFill>
                          <a:effectLst/>
                          <a:latin typeface="Calibri" panose="020F0502020204030204" pitchFamily="34" charset="0"/>
                        </a:rPr>
                        <a:t>R. Dale Thomas et al. 170488</a:t>
                      </a:r>
                    </a:p>
                  </a:txBody>
                  <a:tcPr marL="9525" marR="9525" marT="9525" marB="0" anchor="ctr"/>
                </a:tc>
                <a:extLst>
                  <a:ext uri="{0D108BD9-81ED-4DB2-BD59-A6C34878D82A}">
                    <a16:rowId xmlns:a16="http://schemas.microsoft.com/office/drawing/2014/main" val="3122448525"/>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parvula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NYBG27</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Dale Thomas &amp; Cecil Slaughter 103883</a:t>
                      </a:r>
                    </a:p>
                  </a:txBody>
                  <a:tcPr marL="9525" marR="9525" marT="9525" marB="0" anchor="ctr"/>
                </a:tc>
                <a:extLst>
                  <a:ext uri="{0D108BD9-81ED-4DB2-BD59-A6C34878D82A}">
                    <a16:rowId xmlns:a16="http://schemas.microsoft.com/office/drawing/2014/main" val="146329770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paucifolia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NYBG71</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Paul Jaeger 8796</a:t>
                      </a:r>
                    </a:p>
                  </a:txBody>
                  <a:tcPr marL="9525" marR="9525" marT="9525" marB="0" anchor="ctr"/>
                </a:tc>
                <a:extLst>
                  <a:ext uri="{0D108BD9-81ED-4DB2-BD59-A6C34878D82A}">
                    <a16:rowId xmlns:a16="http://schemas.microsoft.com/office/drawing/2014/main" val="1119347257"/>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pekinensis</a:t>
                      </a:r>
                      <a:r>
                        <a:rPr lang="en-US" sz="900" i="1" u="none" strike="noStrike" dirty="0">
                          <a:effectLst/>
                          <a:latin typeface="Arial" panose="020B0604020202020204" pitchFamily="34" charset="0"/>
                          <a:cs typeface="Arial" panose="020B0604020202020204" pitchFamily="34" charset="0"/>
                        </a:rPr>
                        <a:t> var. </a:t>
                      </a:r>
                      <a:r>
                        <a:rPr lang="en-US" sz="900" i="1" u="none" strike="noStrike" dirty="0" err="1">
                          <a:effectLst/>
                          <a:latin typeface="Arial" panose="020B0604020202020204" pitchFamily="34" charset="0"/>
                          <a:cs typeface="Arial" panose="020B0604020202020204" pitchFamily="34" charset="0"/>
                        </a:rPr>
                        <a:t>alpina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Leaf, stem, root</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KR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16088313"/>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peregrina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NYBG67</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Henry Field &amp; Yusuf Lazar s. n.</a:t>
                      </a:r>
                    </a:p>
                  </a:txBody>
                  <a:tcPr marL="9525" marR="9525" marT="9525" marB="0" anchor="ctr"/>
                </a:tc>
                <a:extLst>
                  <a:ext uri="{0D108BD9-81ED-4DB2-BD59-A6C34878D82A}">
                    <a16:rowId xmlns:a16="http://schemas.microsoft.com/office/drawing/2014/main" val="2556898854"/>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pinnatifida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K. H. </a:t>
                      </a:r>
                      <a:r>
                        <a:rPr lang="en-US" sz="1100" b="0" i="0" u="none" strike="noStrike" dirty="0" err="1">
                          <a:solidFill>
                            <a:srgbClr val="000000"/>
                          </a:solidFill>
                          <a:effectLst/>
                          <a:latin typeface="Calibri" panose="020F0502020204030204" pitchFamily="34" charset="0"/>
                        </a:rPr>
                        <a:t>Rechinger</a:t>
                      </a:r>
                      <a:r>
                        <a:rPr lang="en-US" sz="1100" b="0" i="0" u="none" strike="noStrike" dirty="0">
                          <a:solidFill>
                            <a:srgbClr val="000000"/>
                          </a:solidFill>
                          <a:effectLst/>
                          <a:latin typeface="Calibri" panose="020F0502020204030204" pitchFamily="34" charset="0"/>
                        </a:rPr>
                        <a:t> 686</a:t>
                      </a:r>
                    </a:p>
                  </a:txBody>
                  <a:tcPr marL="9525" marR="9525" marT="9525" marB="0" anchor="ctr"/>
                </a:tc>
                <a:extLst>
                  <a:ext uri="{0D108BD9-81ED-4DB2-BD59-A6C34878D82A}">
                    <a16:rowId xmlns:a16="http://schemas.microsoft.com/office/drawing/2014/main" val="3374543598"/>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potosina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NYBG28</a:t>
                      </a:r>
                    </a:p>
                  </a:txBody>
                  <a:tcPr marL="9525" marR="9525" marT="9525" marB="0" anchor="ctr"/>
                </a:tc>
                <a:tc>
                  <a:txBody>
                    <a:bodyPr/>
                    <a:lstStyle/>
                    <a:p>
                      <a:pPr algn="l" fontAlgn="ctr"/>
                      <a:r>
                        <a:rPr lang="it-IT" sz="1100" b="0" i="0" u="none" strike="noStrike" dirty="0">
                          <a:solidFill>
                            <a:srgbClr val="000000"/>
                          </a:solidFill>
                          <a:effectLst/>
                          <a:latin typeface="Calibri" panose="020F0502020204030204" pitchFamily="34" charset="0"/>
                        </a:rPr>
                        <a:t>D. S. &amp; H. B. Correll 30562</a:t>
                      </a:r>
                    </a:p>
                  </a:txBody>
                  <a:tcPr marL="9525" marR="9525" marT="9525" marB="0" anchor="ctr"/>
                </a:tc>
                <a:extLst>
                  <a:ext uri="{0D108BD9-81ED-4DB2-BD59-A6C34878D82A}">
                    <a16:rowId xmlns:a16="http://schemas.microsoft.com/office/drawing/2014/main" val="192524627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prostrata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NYBG66</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Walter </a:t>
                      </a:r>
                      <a:r>
                        <a:rPr lang="en-US" sz="1100" b="0" i="0" u="none" strike="noStrike" dirty="0" err="1">
                          <a:solidFill>
                            <a:srgbClr val="000000"/>
                          </a:solidFill>
                          <a:effectLst/>
                          <a:latin typeface="Calibri" panose="020F0502020204030204" pitchFamily="34" charset="0"/>
                        </a:rPr>
                        <a:t>Koelz</a:t>
                      </a:r>
                      <a:r>
                        <a:rPr lang="en-US" sz="1100" b="0" i="0" u="none" strike="noStrike" dirty="0">
                          <a:solidFill>
                            <a:srgbClr val="000000"/>
                          </a:solidFill>
                          <a:effectLst/>
                          <a:latin typeface="Calibri" panose="020F0502020204030204" pitchFamily="34" charset="0"/>
                        </a:rPr>
                        <a:t> 21180</a:t>
                      </a:r>
                    </a:p>
                  </a:txBody>
                  <a:tcPr marL="9525" marR="9525" marT="9525" marB="0" anchor="ctr"/>
                </a:tc>
                <a:extLst>
                  <a:ext uri="{0D108BD9-81ED-4DB2-BD59-A6C34878D82A}">
                    <a16:rowId xmlns:a16="http://schemas.microsoft.com/office/drawing/2014/main" val="552397224"/>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przewalskii</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NYBG56</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 </a:t>
                      </a:r>
                      <a:r>
                        <a:rPr lang="en-US" sz="1100" b="0" i="0" u="none" strike="noStrike" dirty="0" err="1">
                          <a:solidFill>
                            <a:srgbClr val="000000"/>
                          </a:solidFill>
                          <a:effectLst/>
                          <a:latin typeface="Calibri" panose="020F0502020204030204" pitchFamily="34" charset="0"/>
                        </a:rPr>
                        <a:t>Janczenko</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2543774800"/>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pseudoserrata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a:t>
                      </a:r>
                      <a:r>
                        <a:rPr lang="en-US" sz="1100" b="0" i="0" u="none" strike="noStrike" dirty="0" err="1">
                          <a:solidFill>
                            <a:srgbClr val="000000"/>
                          </a:solidFill>
                          <a:effectLst/>
                          <a:latin typeface="Calibri" panose="020F0502020204030204" pitchFamily="34" charset="0"/>
                        </a:rPr>
                        <a:t>Kral</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3001628322"/>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pulchella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a:t>
                      </a:r>
                      <a:r>
                        <a:rPr lang="en-US" sz="1100" b="0" i="0" u="none" strike="noStrike" dirty="0" err="1">
                          <a:solidFill>
                            <a:srgbClr val="000000"/>
                          </a:solidFill>
                          <a:effectLst/>
                          <a:latin typeface="Calibri" panose="020F0502020204030204" pitchFamily="34" charset="0"/>
                        </a:rPr>
                        <a:t>Schischkin</a:t>
                      </a:r>
                      <a:r>
                        <a:rPr lang="en-US" sz="1100" b="0" i="0" u="none" strike="noStrike" dirty="0">
                          <a:solidFill>
                            <a:srgbClr val="000000"/>
                          </a:solidFill>
                          <a:effectLst/>
                          <a:latin typeface="Calibri" panose="020F0502020204030204" pitchFamily="34" charset="0"/>
                        </a:rPr>
                        <a:t> et al. s. n.</a:t>
                      </a:r>
                    </a:p>
                  </a:txBody>
                  <a:tcPr marL="9525" marR="9525" marT="9525" marB="0" anchor="ctr"/>
                </a:tc>
                <a:extLst>
                  <a:ext uri="{0D108BD9-81ED-4DB2-BD59-A6C34878D82A}">
                    <a16:rowId xmlns:a16="http://schemas.microsoft.com/office/drawing/2014/main" val="1189067113"/>
                  </a:ext>
                </a:extLst>
              </a:tr>
              <a:tr h="151639">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70</a:t>
                      </a: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purpurascens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NYBG50</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Alberto M. </a:t>
                      </a:r>
                      <a:r>
                        <a:rPr lang="en-US" sz="1100" b="0" i="0" u="none" strike="noStrike" dirty="0" err="1">
                          <a:solidFill>
                            <a:srgbClr val="000000"/>
                          </a:solidFill>
                          <a:effectLst/>
                          <a:latin typeface="Calibri" panose="020F0502020204030204" pitchFamily="34" charset="0"/>
                        </a:rPr>
                        <a:t>Brenes</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153283815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rowSpan="2">
                  <a:txBody>
                    <a:bodyPr/>
                    <a:lstStyle/>
                    <a:p>
                      <a:pPr algn="l" rtl="0" fontAlgn="ctr"/>
                      <a:r>
                        <a:rPr lang="en-US" sz="900" i="1" u="none" strike="noStrike" dirty="0">
                          <a:effectLst/>
                          <a:latin typeface="Arial" panose="020B0604020202020204" pitchFamily="34" charset="0"/>
                          <a:cs typeface="Arial" panose="020B0604020202020204" pitchFamily="34" charset="0"/>
                        </a:rPr>
                        <a:t>S. racemosa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University of Florida herbarium, FL,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194239533"/>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677117880"/>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relenorskyi</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NYBG68</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 </a:t>
                      </a:r>
                      <a:r>
                        <a:rPr lang="en-US" sz="1100" b="0" i="0" u="none" strike="noStrike" dirty="0" err="1">
                          <a:solidFill>
                            <a:srgbClr val="000000"/>
                          </a:solidFill>
                          <a:effectLst/>
                          <a:latin typeface="Calibri" panose="020F0502020204030204" pitchFamily="34" charset="0"/>
                        </a:rPr>
                        <a:t>Donmez</a:t>
                      </a:r>
                      <a:r>
                        <a:rPr lang="en-US" sz="1100" b="0" i="0" u="none" strike="noStrike" dirty="0">
                          <a:solidFill>
                            <a:srgbClr val="000000"/>
                          </a:solidFill>
                          <a:effectLst/>
                          <a:latin typeface="Calibri" panose="020F0502020204030204" pitchFamily="34" charset="0"/>
                        </a:rPr>
                        <a:t> 3627</a:t>
                      </a:r>
                    </a:p>
                  </a:txBody>
                  <a:tcPr marL="9525" marR="9525" marT="9525" marB="0" anchor="ctr"/>
                </a:tc>
                <a:extLst>
                  <a:ext uri="{0D108BD9-81ED-4DB2-BD59-A6C34878D82A}">
                    <a16:rowId xmlns:a16="http://schemas.microsoft.com/office/drawing/2014/main" val="85162060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resinosa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NYBG31</a:t>
                      </a:r>
                    </a:p>
                  </a:txBody>
                  <a:tcPr marL="9525" marR="9525" marT="9525" marB="0" anchor="ctr"/>
                </a:tc>
                <a:tc>
                  <a:txBody>
                    <a:bodyPr/>
                    <a:lstStyle/>
                    <a:p>
                      <a:pPr algn="l" fontAlgn="ctr"/>
                      <a:r>
                        <a:rPr lang="en-US" sz="1100" b="0" i="0" u="none" strike="noStrike" dirty="0" err="1">
                          <a:solidFill>
                            <a:srgbClr val="000000"/>
                          </a:solidFill>
                          <a:effectLst/>
                          <a:latin typeface="Calibri" panose="020F0502020204030204" pitchFamily="34" charset="0"/>
                        </a:rPr>
                        <a:t>Graig</a:t>
                      </a:r>
                      <a:r>
                        <a:rPr lang="en-US" sz="1100" b="0" i="0" u="none" strike="noStrike" dirty="0">
                          <a:solidFill>
                            <a:srgbClr val="000000"/>
                          </a:solidFill>
                          <a:effectLst/>
                          <a:latin typeface="Calibri" panose="020F0502020204030204" pitchFamily="34" charset="0"/>
                        </a:rPr>
                        <a:t> C. Freeman &amp; Ralph E. Brooks 3682</a:t>
                      </a:r>
                    </a:p>
                  </a:txBody>
                  <a:tcPr marL="9525" marR="9525" marT="9525" marB="0" anchor="ctr"/>
                </a:tc>
                <a:extLst>
                  <a:ext uri="{0D108BD9-81ED-4DB2-BD59-A6C34878D82A}">
                    <a16:rowId xmlns:a16="http://schemas.microsoft.com/office/drawing/2014/main" val="2151529199"/>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sapphirina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NYBG32</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S. L. Welsh 20585</a:t>
                      </a:r>
                    </a:p>
                  </a:txBody>
                  <a:tcPr marL="9525" marR="9525" marT="9525" marB="0" anchor="ctr"/>
                </a:tc>
                <a:extLst>
                  <a:ext uri="{0D108BD9-81ED-4DB2-BD59-A6C34878D82A}">
                    <a16:rowId xmlns:a16="http://schemas.microsoft.com/office/drawing/2014/main" val="65734157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scordiifolia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NYBG57</a:t>
                      </a:r>
                    </a:p>
                  </a:txBody>
                  <a:tcPr marL="9525" marR="9525" marT="9525" marB="0" anchor="ctr"/>
                </a:tc>
                <a:tc>
                  <a:txBody>
                    <a:bodyPr/>
                    <a:lstStyle/>
                    <a:p>
                      <a:pPr algn="l" fontAlgn="ctr"/>
                      <a:r>
                        <a:rPr lang="da-DK" sz="1100" b="0" i="0" u="none" strike="noStrike" dirty="0">
                          <a:solidFill>
                            <a:srgbClr val="000000"/>
                          </a:solidFill>
                          <a:effectLst/>
                          <a:latin typeface="Calibri" panose="020F0502020204030204" pitchFamily="34" charset="0"/>
                        </a:rPr>
                        <a:t>H. H. Iltis et al. 307</a:t>
                      </a:r>
                    </a:p>
                  </a:txBody>
                  <a:tcPr marL="9525" marR="9525" marT="9525" marB="0" anchor="ctr"/>
                </a:tc>
                <a:extLst>
                  <a:ext uri="{0D108BD9-81ED-4DB2-BD59-A6C34878D82A}">
                    <a16:rowId xmlns:a16="http://schemas.microsoft.com/office/drawing/2014/main" val="891817581"/>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seleriana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NYBG51</a:t>
                      </a:r>
                    </a:p>
                  </a:txBody>
                  <a:tcPr marL="9525" marR="9525" marT="9525" marB="0" anchor="ctr"/>
                </a:tc>
                <a:tc>
                  <a:txBody>
                    <a:bodyPr/>
                    <a:lstStyle/>
                    <a:p>
                      <a:pPr algn="l" fontAlgn="ctr"/>
                      <a:r>
                        <a:rPr lang="da-DK" sz="1100" b="0" i="0" u="none" strike="noStrike" dirty="0">
                          <a:solidFill>
                            <a:srgbClr val="000000"/>
                          </a:solidFill>
                          <a:effectLst/>
                          <a:latin typeface="Calibri" panose="020F0502020204030204" pitchFamily="34" charset="0"/>
                        </a:rPr>
                        <a:t>C. G. Pringle s. n.</a:t>
                      </a:r>
                    </a:p>
                  </a:txBody>
                  <a:tcPr marL="9525" marR="9525" marT="9525" marB="0" anchor="ctr"/>
                </a:tc>
                <a:extLst>
                  <a:ext uri="{0D108BD9-81ED-4DB2-BD59-A6C34878D82A}">
                    <a16:rowId xmlns:a16="http://schemas.microsoft.com/office/drawing/2014/main" val="672202507"/>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serrata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NYBG33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 J. Carter s. n.</a:t>
                      </a:r>
                    </a:p>
                  </a:txBody>
                  <a:tcPr marL="9525" marR="9525" marT="9525" marB="0" anchor="ctr"/>
                </a:tc>
                <a:extLst>
                  <a:ext uri="{0D108BD9-81ED-4DB2-BD59-A6C34878D82A}">
                    <a16:rowId xmlns:a16="http://schemas.microsoft.com/office/drawing/2014/main" val="2600031821"/>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siphocampuloides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NYBG35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Scott D. White 4380</a:t>
                      </a:r>
                    </a:p>
                  </a:txBody>
                  <a:tcPr marL="9525" marR="9525" marT="9525" marB="0" anchor="ctr"/>
                </a:tc>
                <a:extLst>
                  <a:ext uri="{0D108BD9-81ED-4DB2-BD59-A6C34878D82A}">
                    <a16:rowId xmlns:a16="http://schemas.microsoft.com/office/drawing/2014/main" val="4206392444"/>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splendens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NYBG52</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 Villegas H. 00063</a:t>
                      </a:r>
                    </a:p>
                  </a:txBody>
                  <a:tcPr marL="9525" marR="9525" marT="9525" marB="0" anchor="ctr"/>
                </a:tc>
                <a:extLst>
                  <a:ext uri="{0D108BD9-81ED-4DB2-BD59-A6C34878D82A}">
                    <a16:rowId xmlns:a16="http://schemas.microsoft.com/office/drawing/2014/main" val="43170678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strigillosa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KR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47796602"/>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suffrutscens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James L. Reveal 3390</a:t>
                      </a:r>
                    </a:p>
                  </a:txBody>
                  <a:tcPr marL="9525" marR="9525" marT="9525" marB="0" anchor="ctr"/>
                </a:tc>
                <a:extLst>
                  <a:ext uri="{0D108BD9-81ED-4DB2-BD59-A6C34878D82A}">
                    <a16:rowId xmlns:a16="http://schemas.microsoft.com/office/drawing/2014/main" val="331953237"/>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sumatrana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NYBG72</a:t>
                      </a:r>
                    </a:p>
                  </a:txBody>
                  <a:tcPr marL="9525" marR="9525" marT="9525" marB="0" anchor="ctr"/>
                </a:tc>
                <a:tc>
                  <a:txBody>
                    <a:bodyPr/>
                    <a:lstStyle/>
                    <a:p>
                      <a:pPr algn="l" fontAlgn="ctr"/>
                      <a:r>
                        <a:rPr lang="en-US" sz="1100" b="0" i="0" u="none" strike="noStrike" dirty="0" err="1">
                          <a:solidFill>
                            <a:srgbClr val="000000"/>
                          </a:solidFill>
                          <a:effectLst/>
                          <a:latin typeface="Calibri" panose="020F0502020204030204" pitchFamily="34" charset="0"/>
                        </a:rPr>
                        <a:t>Carel</a:t>
                      </a:r>
                      <a:r>
                        <a:rPr lang="en-US" sz="1100" b="0" i="0" u="none" strike="noStrike" dirty="0">
                          <a:solidFill>
                            <a:srgbClr val="000000"/>
                          </a:solidFill>
                          <a:effectLst/>
                          <a:latin typeface="Calibri" panose="020F0502020204030204" pitchFamily="34" charset="0"/>
                        </a:rPr>
                        <a:t> Hamel &amp; </a:t>
                      </a:r>
                      <a:r>
                        <a:rPr lang="en-US" sz="1100" b="0" i="0" u="none" strike="noStrike" dirty="0" err="1">
                          <a:solidFill>
                            <a:srgbClr val="000000"/>
                          </a:solidFill>
                          <a:effectLst/>
                          <a:latin typeface="Calibri" panose="020F0502020204030204" pitchFamily="34" charset="0"/>
                        </a:rPr>
                        <a:t>Rahmat</a:t>
                      </a:r>
                      <a:r>
                        <a:rPr lang="en-US" sz="1100" b="0" i="0" u="none" strike="noStrike" dirty="0">
                          <a:solidFill>
                            <a:srgbClr val="000000"/>
                          </a:solidFill>
                          <a:effectLst/>
                          <a:latin typeface="Calibri" panose="020F0502020204030204" pitchFamily="34" charset="0"/>
                        </a:rPr>
                        <a:t> Si </a:t>
                      </a:r>
                      <a:r>
                        <a:rPr lang="en-US" sz="1100" b="0" i="0" u="none" strike="noStrike" dirty="0" err="1">
                          <a:solidFill>
                            <a:srgbClr val="000000"/>
                          </a:solidFill>
                          <a:effectLst/>
                          <a:latin typeface="Calibri" panose="020F0502020204030204" pitchFamily="34" charset="0"/>
                        </a:rPr>
                        <a:t>Toroes</a:t>
                      </a:r>
                      <a:r>
                        <a:rPr lang="en-US" sz="1100" b="0" i="0" u="none" strike="noStrike" dirty="0">
                          <a:solidFill>
                            <a:srgbClr val="000000"/>
                          </a:solidFill>
                          <a:effectLst/>
                          <a:latin typeface="Calibri" panose="020F0502020204030204" pitchFamily="34" charset="0"/>
                        </a:rPr>
                        <a:t> 767</a:t>
                      </a:r>
                    </a:p>
                  </a:txBody>
                  <a:tcPr marL="9525" marR="9525" marT="9525" marB="0" anchor="ctr"/>
                </a:tc>
                <a:extLst>
                  <a:ext uri="{0D108BD9-81ED-4DB2-BD59-A6C34878D82A}">
                    <a16:rowId xmlns:a16="http://schemas.microsoft.com/office/drawing/2014/main" val="3266828671"/>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tessellata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NYBG36</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D. Worthington 13323</a:t>
                      </a:r>
                    </a:p>
                  </a:txBody>
                  <a:tcPr marL="9525" marR="9525" marT="9525" marB="0" anchor="ctr"/>
                </a:tc>
                <a:extLst>
                  <a:ext uri="{0D108BD9-81ED-4DB2-BD59-A6C34878D82A}">
                    <a16:rowId xmlns:a16="http://schemas.microsoft.com/office/drawing/2014/main" val="3225324159"/>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tournefortii</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464372526"/>
                  </a:ext>
                </a:extLst>
              </a:tr>
            </a:tbl>
          </a:graphicData>
        </a:graphic>
      </p:graphicFrame>
    </p:spTree>
    <p:extLst>
      <p:ext uri="{BB962C8B-B14F-4D97-AF65-F5344CB8AC3E}">
        <p14:creationId xmlns:p14="http://schemas.microsoft.com/office/powerpoint/2010/main" val="2681592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descr="A screenshot of a cell phone&#10;&#10;Description automatically generated">
            <a:extLst>
              <a:ext uri="{FF2B5EF4-FFF2-40B4-BE49-F238E27FC236}">
                <a16:creationId xmlns:a16="http://schemas.microsoft.com/office/drawing/2014/main" id="{D60B230A-F8A1-4B20-A689-DDF8941AAE1F}"/>
              </a:ext>
            </a:extLst>
          </p:cNvPr>
          <p:cNvPicPr>
            <a:picLocks noChangeAspect="1"/>
          </p:cNvPicPr>
          <p:nvPr/>
        </p:nvPicPr>
        <p:blipFill rotWithShape="1">
          <a:blip r:embed="rId2">
            <a:extLst>
              <a:ext uri="{28A0092B-C50C-407E-A947-70E740481C1C}">
                <a14:useLocalDpi xmlns:a14="http://schemas.microsoft.com/office/drawing/2010/main" val="0"/>
              </a:ext>
            </a:extLst>
          </a:blip>
          <a:srcRect l="11973" t="9762" r="20317" b="13421"/>
          <a:stretch/>
        </p:blipFill>
        <p:spPr>
          <a:xfrm>
            <a:off x="36177" y="340951"/>
            <a:ext cx="4605274" cy="8228947"/>
          </a:xfrm>
          <a:prstGeom prst="rect">
            <a:avLst/>
          </a:prstGeom>
        </p:spPr>
      </p:pic>
      <p:sp>
        <p:nvSpPr>
          <p:cNvPr id="39" name="TextBox 38">
            <a:extLst>
              <a:ext uri="{FF2B5EF4-FFF2-40B4-BE49-F238E27FC236}">
                <a16:creationId xmlns:a16="http://schemas.microsoft.com/office/drawing/2014/main" id="{FDA335F5-1A06-4705-BCFE-32309333F1A5}"/>
              </a:ext>
            </a:extLst>
          </p:cNvPr>
          <p:cNvSpPr txBox="1"/>
          <p:nvPr/>
        </p:nvSpPr>
        <p:spPr>
          <a:xfrm>
            <a:off x="-14872" y="9026070"/>
            <a:ext cx="7787271"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1. </a:t>
            </a:r>
            <a:r>
              <a:rPr lang="en-US" sz="1200" dirty="0">
                <a:latin typeface="Arial" panose="020B0604020202020204" pitchFamily="34" charset="0"/>
                <a:cs typeface="Arial" panose="020B0604020202020204" pitchFamily="34" charset="0"/>
              </a:rPr>
              <a:t>(A)</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Maximum likelihood tree inferred from chloroplast genome data for 52 species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To facilitate downstream analysis, the tree is subdivided into 6 clades. (B) Representative images of 12 species of </a:t>
            </a:r>
            <a:r>
              <a:rPr lang="en-US" sz="1200" i="1" dirty="0">
                <a:latin typeface="Arial" panose="020B0604020202020204" pitchFamily="34" charset="0"/>
                <a:cs typeface="Arial" panose="020B0604020202020204" pitchFamily="34" charset="0"/>
              </a:rPr>
              <a:t>Scutellaria</a:t>
            </a:r>
            <a:r>
              <a:rPr lang="en-US" sz="1200" dirty="0">
                <a:latin typeface="Arial" panose="020B0604020202020204" pitchFamily="34" charset="0"/>
                <a:cs typeface="Arial" panose="020B0604020202020204" pitchFamily="34" charset="0"/>
              </a:rPr>
              <a:t>. Scale bar in bottom left of images represents a length of 5 cm. Images without a scale bar didn’t have a ruler included in the image. Colored circles next to species names indicate the clade which the species belongs to.</a:t>
            </a:r>
            <a:endParaRPr lang="en-US" sz="12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BCB6206-3569-4B7A-AA92-734B2F32FEB2}"/>
              </a:ext>
            </a:extLst>
          </p:cNvPr>
          <p:cNvSpPr txBox="1"/>
          <p:nvPr/>
        </p:nvSpPr>
        <p:spPr>
          <a:xfrm>
            <a:off x="120052" y="283143"/>
            <a:ext cx="3305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40" name="TextBox 39">
            <a:extLst>
              <a:ext uri="{FF2B5EF4-FFF2-40B4-BE49-F238E27FC236}">
                <a16:creationId xmlns:a16="http://schemas.microsoft.com/office/drawing/2014/main" id="{C38FFFD8-E28F-47B8-8AC6-8DB0E031577C}"/>
              </a:ext>
            </a:extLst>
          </p:cNvPr>
          <p:cNvSpPr txBox="1"/>
          <p:nvPr/>
        </p:nvSpPr>
        <p:spPr>
          <a:xfrm>
            <a:off x="4464999" y="283143"/>
            <a:ext cx="3305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nvGrpSpPr>
          <p:cNvPr id="100" name="Group 99">
            <a:extLst>
              <a:ext uri="{FF2B5EF4-FFF2-40B4-BE49-F238E27FC236}">
                <a16:creationId xmlns:a16="http://schemas.microsoft.com/office/drawing/2014/main" id="{D4A94F25-4852-4B40-B7AE-B3338883CE4A}"/>
              </a:ext>
            </a:extLst>
          </p:cNvPr>
          <p:cNvGrpSpPr/>
          <p:nvPr/>
        </p:nvGrpSpPr>
        <p:grpSpPr>
          <a:xfrm>
            <a:off x="6214671" y="344018"/>
            <a:ext cx="1521552" cy="1423787"/>
            <a:chOff x="4889986" y="153383"/>
            <a:chExt cx="1521552" cy="1423787"/>
          </a:xfrm>
        </p:grpSpPr>
        <p:grpSp>
          <p:nvGrpSpPr>
            <p:cNvPr id="18" name="Group 17">
              <a:extLst>
                <a:ext uri="{FF2B5EF4-FFF2-40B4-BE49-F238E27FC236}">
                  <a16:creationId xmlns:a16="http://schemas.microsoft.com/office/drawing/2014/main" id="{EE75FE46-DD4C-43D0-8371-12A327AC775E}"/>
                </a:ext>
              </a:extLst>
            </p:cNvPr>
            <p:cNvGrpSpPr/>
            <p:nvPr/>
          </p:nvGrpSpPr>
          <p:grpSpPr>
            <a:xfrm>
              <a:off x="5060893" y="1300171"/>
              <a:ext cx="1229993" cy="276999"/>
              <a:chOff x="5961054" y="1280327"/>
              <a:chExt cx="1229993" cy="276999"/>
            </a:xfrm>
          </p:grpSpPr>
          <p:sp>
            <p:nvSpPr>
              <p:cNvPr id="37" name="TextBox 36">
                <a:extLst>
                  <a:ext uri="{FF2B5EF4-FFF2-40B4-BE49-F238E27FC236}">
                    <a16:creationId xmlns:a16="http://schemas.microsoft.com/office/drawing/2014/main" id="{C4DB68AE-E0E0-4983-B944-E22289348A4A}"/>
                  </a:ext>
                </a:extLst>
              </p:cNvPr>
              <p:cNvSpPr txBox="1"/>
              <p:nvPr/>
            </p:nvSpPr>
            <p:spPr>
              <a:xfrm>
                <a:off x="6060609" y="1280327"/>
                <a:ext cx="113043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baicalensis</a:t>
                </a:r>
              </a:p>
            </p:txBody>
          </p:sp>
          <p:sp>
            <p:nvSpPr>
              <p:cNvPr id="38" name="Oval 37">
                <a:extLst>
                  <a:ext uri="{FF2B5EF4-FFF2-40B4-BE49-F238E27FC236}">
                    <a16:creationId xmlns:a16="http://schemas.microsoft.com/office/drawing/2014/main" id="{5EFE2137-7A39-43CB-8001-85697F0EC5B9}"/>
                  </a:ext>
                </a:extLst>
              </p:cNvPr>
              <p:cNvSpPr/>
              <p:nvPr/>
            </p:nvSpPr>
            <p:spPr>
              <a:xfrm>
                <a:off x="5961054" y="1343750"/>
                <a:ext cx="137160" cy="137160"/>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7" name="Picture 6" descr="A close up of a flower&#10;&#10;Description automatically generated">
              <a:extLst>
                <a:ext uri="{FF2B5EF4-FFF2-40B4-BE49-F238E27FC236}">
                  <a16:creationId xmlns:a16="http://schemas.microsoft.com/office/drawing/2014/main" id="{E0480B91-FF32-4966-A830-7C3DE2E0D6E7}"/>
                </a:ext>
              </a:extLst>
            </p:cNvPr>
            <p:cNvPicPr>
              <a:picLocks noChangeAspect="1"/>
            </p:cNvPicPr>
            <p:nvPr/>
          </p:nvPicPr>
          <p:blipFill rotWithShape="1">
            <a:blip r:embed="rId3">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45" name="Group 44">
              <a:extLst>
                <a:ext uri="{FF2B5EF4-FFF2-40B4-BE49-F238E27FC236}">
                  <a16:creationId xmlns:a16="http://schemas.microsoft.com/office/drawing/2014/main" id="{E77E2E4B-F112-4883-95D4-6E3579C0E5C1}"/>
                </a:ext>
              </a:extLst>
            </p:cNvPr>
            <p:cNvGrpSpPr/>
            <p:nvPr/>
          </p:nvGrpSpPr>
          <p:grpSpPr>
            <a:xfrm>
              <a:off x="4889986" y="153383"/>
              <a:ext cx="751147" cy="1057433"/>
              <a:chOff x="5038810" y="284290"/>
              <a:chExt cx="751147" cy="1057433"/>
            </a:xfrm>
          </p:grpSpPr>
          <p:pic>
            <p:nvPicPr>
              <p:cNvPr id="11" name="Picture 10" descr="A picture containing table, sitting, book, vase&#10;&#10;Description automatically generated">
                <a:extLst>
                  <a:ext uri="{FF2B5EF4-FFF2-40B4-BE49-F238E27FC236}">
                    <a16:creationId xmlns:a16="http://schemas.microsoft.com/office/drawing/2014/main" id="{D1B9F730-7709-42E4-938D-F7D174A8E0DA}"/>
                  </a:ext>
                </a:extLst>
              </p:cNvPr>
              <p:cNvPicPr>
                <a:picLocks noChangeAspect="1"/>
              </p:cNvPicPr>
              <p:nvPr/>
            </p:nvPicPr>
            <p:blipFill rotWithShape="1">
              <a:blip r:embed="rId4">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41" name="Rectangle 40">
                <a:extLst>
                  <a:ext uri="{FF2B5EF4-FFF2-40B4-BE49-F238E27FC236}">
                    <a16:creationId xmlns:a16="http://schemas.microsoft.com/office/drawing/2014/main" id="{AF373F93-B443-46B7-A319-C1C3B4414A7F}"/>
                  </a:ext>
                </a:extLst>
              </p:cNvPr>
              <p:cNvSpPr/>
              <p:nvPr/>
            </p:nvSpPr>
            <p:spPr>
              <a:xfrm>
                <a:off x="5067548" y="1266001"/>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1" name="Group 100">
            <a:extLst>
              <a:ext uri="{FF2B5EF4-FFF2-40B4-BE49-F238E27FC236}">
                <a16:creationId xmlns:a16="http://schemas.microsoft.com/office/drawing/2014/main" id="{63AEADAE-E992-4734-A0E8-C3E72F4ABD2C}"/>
              </a:ext>
            </a:extLst>
          </p:cNvPr>
          <p:cNvGrpSpPr/>
          <p:nvPr/>
        </p:nvGrpSpPr>
        <p:grpSpPr>
          <a:xfrm>
            <a:off x="4834347" y="1975296"/>
            <a:ext cx="1262909" cy="940754"/>
            <a:chOff x="6452976" y="398942"/>
            <a:chExt cx="1262909" cy="940754"/>
          </a:xfrm>
        </p:grpSpPr>
        <p:grpSp>
          <p:nvGrpSpPr>
            <p:cNvPr id="19" name="Group 18">
              <a:extLst>
                <a:ext uri="{FF2B5EF4-FFF2-40B4-BE49-F238E27FC236}">
                  <a16:creationId xmlns:a16="http://schemas.microsoft.com/office/drawing/2014/main" id="{27452ADB-6A7E-4A83-BC54-EA909D7F604B}"/>
                </a:ext>
              </a:extLst>
            </p:cNvPr>
            <p:cNvGrpSpPr/>
            <p:nvPr/>
          </p:nvGrpSpPr>
          <p:grpSpPr>
            <a:xfrm>
              <a:off x="6452976" y="1062697"/>
              <a:ext cx="1262909" cy="276999"/>
              <a:chOff x="7373653" y="1816973"/>
              <a:chExt cx="1262909" cy="276999"/>
            </a:xfrm>
          </p:grpSpPr>
          <p:sp>
            <p:nvSpPr>
              <p:cNvPr id="35" name="TextBox 34">
                <a:extLst>
                  <a:ext uri="{FF2B5EF4-FFF2-40B4-BE49-F238E27FC236}">
                    <a16:creationId xmlns:a16="http://schemas.microsoft.com/office/drawing/2014/main" id="{E7F97751-03C4-492D-AFB7-56929BD46C3B}"/>
                  </a:ext>
                </a:extLst>
              </p:cNvPr>
              <p:cNvSpPr txBox="1"/>
              <p:nvPr/>
            </p:nvSpPr>
            <p:spPr>
              <a:xfrm>
                <a:off x="7488491" y="1816973"/>
                <a:ext cx="1148071"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havanensis</a:t>
                </a:r>
                <a:endParaRPr lang="en-US" sz="1200" i="1" dirty="0">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4450728C-959F-47A3-843B-CDCE95C062AE}"/>
                  </a:ext>
                </a:extLst>
              </p:cNvPr>
              <p:cNvSpPr/>
              <p:nvPr/>
            </p:nvSpPr>
            <p:spPr>
              <a:xfrm>
                <a:off x="7373653" y="1886164"/>
                <a:ext cx="137160" cy="137160"/>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2720A3CA-A763-4D5D-8163-80EF65DFE8D6}"/>
                </a:ext>
              </a:extLst>
            </p:cNvPr>
            <p:cNvGrpSpPr/>
            <p:nvPr/>
          </p:nvGrpSpPr>
          <p:grpSpPr>
            <a:xfrm>
              <a:off x="6712642" y="398942"/>
              <a:ext cx="660134" cy="662542"/>
              <a:chOff x="5505397" y="2155465"/>
              <a:chExt cx="660134" cy="662542"/>
            </a:xfrm>
          </p:grpSpPr>
          <p:pic>
            <p:nvPicPr>
              <p:cNvPr id="12" name="Picture 11" descr="A picture containing indoor, sitting, table, remote&#10;&#10;Description automatically generated">
                <a:extLst>
                  <a:ext uri="{FF2B5EF4-FFF2-40B4-BE49-F238E27FC236}">
                    <a16:creationId xmlns:a16="http://schemas.microsoft.com/office/drawing/2014/main" id="{E7E3659A-E550-4619-86E5-9C250AA98456}"/>
                  </a:ext>
                </a:extLst>
              </p:cNvPr>
              <p:cNvPicPr>
                <a:picLocks noChangeAspect="1"/>
              </p:cNvPicPr>
              <p:nvPr/>
            </p:nvPicPr>
            <p:blipFill rotWithShape="1">
              <a:blip r:embed="rId5">
                <a:extLst>
                  <a:ext uri="{28A0092B-C50C-407E-A947-70E740481C1C}">
                    <a14:useLocalDpi xmlns:a14="http://schemas.microsoft.com/office/drawing/2010/main" val="0"/>
                  </a:ext>
                </a:extLst>
              </a:blip>
              <a:srcRect l="27942" t="28559" r="34521" b="21208"/>
              <a:stretch/>
            </p:blipFill>
            <p:spPr>
              <a:xfrm>
                <a:off x="5505397" y="2155465"/>
                <a:ext cx="660134" cy="662542"/>
              </a:xfrm>
              <a:prstGeom prst="rect">
                <a:avLst/>
              </a:prstGeom>
            </p:spPr>
          </p:pic>
          <p:sp>
            <p:nvSpPr>
              <p:cNvPr id="44" name="Rectangle 43">
                <a:extLst>
                  <a:ext uri="{FF2B5EF4-FFF2-40B4-BE49-F238E27FC236}">
                    <a16:creationId xmlns:a16="http://schemas.microsoft.com/office/drawing/2014/main" id="{CBE62A46-FF58-429C-8705-4D8B3CD65A32}"/>
                  </a:ext>
                </a:extLst>
              </p:cNvPr>
              <p:cNvSpPr/>
              <p:nvPr/>
            </p:nvSpPr>
            <p:spPr>
              <a:xfrm>
                <a:off x="5536344" y="2738346"/>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3" name="Group 102">
            <a:extLst>
              <a:ext uri="{FF2B5EF4-FFF2-40B4-BE49-F238E27FC236}">
                <a16:creationId xmlns:a16="http://schemas.microsoft.com/office/drawing/2014/main" id="{D731E91E-2066-43DA-986B-61AE09CA28A9}"/>
              </a:ext>
            </a:extLst>
          </p:cNvPr>
          <p:cNvGrpSpPr/>
          <p:nvPr/>
        </p:nvGrpSpPr>
        <p:grpSpPr>
          <a:xfrm>
            <a:off x="6424553" y="2003423"/>
            <a:ext cx="1118364" cy="946255"/>
            <a:chOff x="4926266" y="1832473"/>
            <a:chExt cx="1118364" cy="946255"/>
          </a:xfrm>
        </p:grpSpPr>
        <p:grpSp>
          <p:nvGrpSpPr>
            <p:cNvPr id="22" name="Group 21">
              <a:extLst>
                <a:ext uri="{FF2B5EF4-FFF2-40B4-BE49-F238E27FC236}">
                  <a16:creationId xmlns:a16="http://schemas.microsoft.com/office/drawing/2014/main" id="{7A181D53-3723-4D8F-8DEA-363BB163E706}"/>
                </a:ext>
              </a:extLst>
            </p:cNvPr>
            <p:cNvGrpSpPr/>
            <p:nvPr/>
          </p:nvGrpSpPr>
          <p:grpSpPr>
            <a:xfrm>
              <a:off x="4926266" y="2501729"/>
              <a:ext cx="1118364" cy="276999"/>
              <a:chOff x="6085223" y="2541125"/>
              <a:chExt cx="1118364" cy="276999"/>
            </a:xfrm>
          </p:grpSpPr>
          <p:sp>
            <p:nvSpPr>
              <p:cNvPr id="29" name="TextBox 28">
                <a:extLst>
                  <a:ext uri="{FF2B5EF4-FFF2-40B4-BE49-F238E27FC236}">
                    <a16:creationId xmlns:a16="http://schemas.microsoft.com/office/drawing/2014/main" id="{5B51A452-E5B1-41C2-921E-CB1339D4D0A1}"/>
                  </a:ext>
                </a:extLst>
              </p:cNvPr>
              <p:cNvSpPr txBox="1"/>
              <p:nvPr/>
            </p:nvSpPr>
            <p:spPr>
              <a:xfrm>
                <a:off x="6209404" y="2541125"/>
                <a:ext cx="994183"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arenicola</a:t>
                </a:r>
              </a:p>
            </p:txBody>
          </p:sp>
          <p:sp>
            <p:nvSpPr>
              <p:cNvPr id="30" name="Oval 29">
                <a:extLst>
                  <a:ext uri="{FF2B5EF4-FFF2-40B4-BE49-F238E27FC236}">
                    <a16:creationId xmlns:a16="http://schemas.microsoft.com/office/drawing/2014/main" id="{E29B50E3-62D4-4186-8078-8F5DD54DCBB1}"/>
                  </a:ext>
                </a:extLst>
              </p:cNvPr>
              <p:cNvSpPr/>
              <p:nvPr/>
            </p:nvSpPr>
            <p:spPr>
              <a:xfrm>
                <a:off x="6085223" y="2611696"/>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687D42F9-BEEE-48D2-9E5F-67979A70B03B}"/>
                </a:ext>
              </a:extLst>
            </p:cNvPr>
            <p:cNvGrpSpPr/>
            <p:nvPr/>
          </p:nvGrpSpPr>
          <p:grpSpPr>
            <a:xfrm>
              <a:off x="5121716" y="1832473"/>
              <a:ext cx="660134" cy="662542"/>
              <a:chOff x="4702436" y="3082842"/>
              <a:chExt cx="660134" cy="662542"/>
            </a:xfrm>
          </p:grpSpPr>
          <p:pic>
            <p:nvPicPr>
              <p:cNvPr id="13" name="Picture 12" descr="A picture containing indoor, sitting, table, cake&#10;&#10;Description automatically generated">
                <a:extLst>
                  <a:ext uri="{FF2B5EF4-FFF2-40B4-BE49-F238E27FC236}">
                    <a16:creationId xmlns:a16="http://schemas.microsoft.com/office/drawing/2014/main" id="{942B6395-2488-423A-A6A3-92F83E735234}"/>
                  </a:ext>
                </a:extLst>
              </p:cNvPr>
              <p:cNvPicPr>
                <a:picLocks noChangeAspect="1"/>
              </p:cNvPicPr>
              <p:nvPr/>
            </p:nvPicPr>
            <p:blipFill rotWithShape="1">
              <a:blip r:embed="rId6">
                <a:extLst>
                  <a:ext uri="{28A0092B-C50C-407E-A947-70E740481C1C}">
                    <a14:useLocalDpi xmlns:a14="http://schemas.microsoft.com/office/drawing/2010/main" val="0"/>
                  </a:ext>
                </a:extLst>
              </a:blip>
              <a:srcRect l="22816" t="35559" r="42579" b="18132"/>
              <a:stretch/>
            </p:blipFill>
            <p:spPr>
              <a:xfrm>
                <a:off x="4702436" y="3082842"/>
                <a:ext cx="660134" cy="662542"/>
              </a:xfrm>
              <a:prstGeom prst="rect">
                <a:avLst/>
              </a:prstGeom>
            </p:spPr>
          </p:pic>
          <p:sp>
            <p:nvSpPr>
              <p:cNvPr id="49" name="Rectangle 48">
                <a:extLst>
                  <a:ext uri="{FF2B5EF4-FFF2-40B4-BE49-F238E27FC236}">
                    <a16:creationId xmlns:a16="http://schemas.microsoft.com/office/drawing/2014/main" id="{B8827851-244A-4345-B008-DC3D75C9EC0C}"/>
                  </a:ext>
                </a:extLst>
              </p:cNvPr>
              <p:cNvSpPr/>
              <p:nvPr/>
            </p:nvSpPr>
            <p:spPr>
              <a:xfrm>
                <a:off x="4737244" y="3665611"/>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 name="Group 101">
            <a:extLst>
              <a:ext uri="{FF2B5EF4-FFF2-40B4-BE49-F238E27FC236}">
                <a16:creationId xmlns:a16="http://schemas.microsoft.com/office/drawing/2014/main" id="{FE76CBB4-C50B-483D-9E1C-2487A0F0AF36}"/>
              </a:ext>
            </a:extLst>
          </p:cNvPr>
          <p:cNvGrpSpPr/>
          <p:nvPr/>
        </p:nvGrpSpPr>
        <p:grpSpPr>
          <a:xfrm>
            <a:off x="4777527" y="4299661"/>
            <a:ext cx="1563048" cy="1465101"/>
            <a:chOff x="6197344" y="1590828"/>
            <a:chExt cx="1563048" cy="1465101"/>
          </a:xfrm>
        </p:grpSpPr>
        <p:grpSp>
          <p:nvGrpSpPr>
            <p:cNvPr id="20" name="Group 19">
              <a:extLst>
                <a:ext uri="{FF2B5EF4-FFF2-40B4-BE49-F238E27FC236}">
                  <a16:creationId xmlns:a16="http://schemas.microsoft.com/office/drawing/2014/main" id="{88BE9467-4720-415E-BC2F-862ABE0F19F1}"/>
                </a:ext>
              </a:extLst>
            </p:cNvPr>
            <p:cNvGrpSpPr/>
            <p:nvPr/>
          </p:nvGrpSpPr>
          <p:grpSpPr>
            <a:xfrm>
              <a:off x="6545457" y="2778930"/>
              <a:ext cx="1012164" cy="276999"/>
              <a:chOff x="7498140" y="3622744"/>
              <a:chExt cx="1012164" cy="276999"/>
            </a:xfrm>
          </p:grpSpPr>
          <p:sp>
            <p:nvSpPr>
              <p:cNvPr id="33" name="TextBox 32">
                <a:extLst>
                  <a:ext uri="{FF2B5EF4-FFF2-40B4-BE49-F238E27FC236}">
                    <a16:creationId xmlns:a16="http://schemas.microsoft.com/office/drawing/2014/main" id="{27478CF3-8408-4FE3-B627-87AE092EF039}"/>
                  </a:ext>
                </a:extLst>
              </p:cNvPr>
              <p:cNvSpPr txBox="1"/>
              <p:nvPr/>
            </p:nvSpPr>
            <p:spPr>
              <a:xfrm>
                <a:off x="7617111" y="3622744"/>
                <a:ext cx="893193"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barbata</a:t>
                </a:r>
              </a:p>
            </p:txBody>
          </p:sp>
          <p:sp>
            <p:nvSpPr>
              <p:cNvPr id="34" name="Oval 33">
                <a:extLst>
                  <a:ext uri="{FF2B5EF4-FFF2-40B4-BE49-F238E27FC236}">
                    <a16:creationId xmlns:a16="http://schemas.microsoft.com/office/drawing/2014/main" id="{85CE224F-D242-49FC-8950-82CB49B5705C}"/>
                  </a:ext>
                </a:extLst>
              </p:cNvPr>
              <p:cNvSpPr/>
              <p:nvPr/>
            </p:nvSpPr>
            <p:spPr>
              <a:xfrm>
                <a:off x="7498140" y="3682295"/>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52" name="Picture 51" descr="A picture containing sitting, black, green, computer&#10;&#10;Description automatically generated">
              <a:extLst>
                <a:ext uri="{FF2B5EF4-FFF2-40B4-BE49-F238E27FC236}">
                  <a16:creationId xmlns:a16="http://schemas.microsoft.com/office/drawing/2014/main" id="{0A7F6664-23CE-4AFD-8873-0AF8BDD1C67D}"/>
                </a:ext>
              </a:extLst>
            </p:cNvPr>
            <p:cNvPicPr>
              <a:picLocks noChangeAspect="1"/>
            </p:cNvPicPr>
            <p:nvPr/>
          </p:nvPicPr>
          <p:blipFill rotWithShape="1">
            <a:blip r:embed="rId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54" name="Group 53">
              <a:extLst>
                <a:ext uri="{FF2B5EF4-FFF2-40B4-BE49-F238E27FC236}">
                  <a16:creationId xmlns:a16="http://schemas.microsoft.com/office/drawing/2014/main" id="{73B28E9A-3002-42D2-903B-2729F8C63371}"/>
                </a:ext>
              </a:extLst>
            </p:cNvPr>
            <p:cNvGrpSpPr/>
            <p:nvPr/>
          </p:nvGrpSpPr>
          <p:grpSpPr>
            <a:xfrm>
              <a:off x="6197344" y="1590828"/>
              <a:ext cx="893193" cy="1145834"/>
              <a:chOff x="5062238" y="3467100"/>
              <a:chExt cx="893193" cy="1145834"/>
            </a:xfrm>
          </p:grpSpPr>
          <p:pic>
            <p:nvPicPr>
              <p:cNvPr id="14" name="Picture 13" descr="A picture containing indoor, table, sitting, flower&#10;&#10;Description automatically generated">
                <a:extLst>
                  <a:ext uri="{FF2B5EF4-FFF2-40B4-BE49-F238E27FC236}">
                    <a16:creationId xmlns:a16="http://schemas.microsoft.com/office/drawing/2014/main" id="{F0C0446C-4918-4827-8D6E-4810928F96E0}"/>
                  </a:ext>
                </a:extLst>
              </p:cNvPr>
              <p:cNvPicPr>
                <a:picLocks noChangeAspect="1"/>
              </p:cNvPicPr>
              <p:nvPr/>
            </p:nvPicPr>
            <p:blipFill rotWithShape="1">
              <a:blip r:embed="rId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53" name="Rectangle 52">
                <a:extLst>
                  <a:ext uri="{FF2B5EF4-FFF2-40B4-BE49-F238E27FC236}">
                    <a16:creationId xmlns:a16="http://schemas.microsoft.com/office/drawing/2014/main" id="{AE62EB2C-CF6D-4828-8EE4-5F06566253DA}"/>
                  </a:ext>
                </a:extLst>
              </p:cNvPr>
              <p:cNvSpPr/>
              <p:nvPr/>
            </p:nvSpPr>
            <p:spPr>
              <a:xfrm>
                <a:off x="5103120" y="4529343"/>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 name="Group 104">
            <a:extLst>
              <a:ext uri="{FF2B5EF4-FFF2-40B4-BE49-F238E27FC236}">
                <a16:creationId xmlns:a16="http://schemas.microsoft.com/office/drawing/2014/main" id="{A4BD7188-A8A2-4C07-9FC4-2552065F49B3}"/>
              </a:ext>
            </a:extLst>
          </p:cNvPr>
          <p:cNvGrpSpPr/>
          <p:nvPr/>
        </p:nvGrpSpPr>
        <p:grpSpPr>
          <a:xfrm>
            <a:off x="6146102" y="6026372"/>
            <a:ext cx="1299672" cy="1165067"/>
            <a:chOff x="4865796" y="3272361"/>
            <a:chExt cx="1299672" cy="1165067"/>
          </a:xfrm>
        </p:grpSpPr>
        <p:grpSp>
          <p:nvGrpSpPr>
            <p:cNvPr id="23" name="Group 22">
              <a:extLst>
                <a:ext uri="{FF2B5EF4-FFF2-40B4-BE49-F238E27FC236}">
                  <a16:creationId xmlns:a16="http://schemas.microsoft.com/office/drawing/2014/main" id="{BB3ADD6D-1C11-42C5-8F63-56E6F0EF6AC0}"/>
                </a:ext>
              </a:extLst>
            </p:cNvPr>
            <p:cNvGrpSpPr/>
            <p:nvPr/>
          </p:nvGrpSpPr>
          <p:grpSpPr>
            <a:xfrm>
              <a:off x="4995126" y="4160429"/>
              <a:ext cx="1170342" cy="276999"/>
              <a:chOff x="5993034" y="4410522"/>
              <a:chExt cx="1170342" cy="276999"/>
            </a:xfrm>
          </p:grpSpPr>
          <p:sp>
            <p:nvSpPr>
              <p:cNvPr id="27" name="TextBox 26">
                <a:extLst>
                  <a:ext uri="{FF2B5EF4-FFF2-40B4-BE49-F238E27FC236}">
                    <a16:creationId xmlns:a16="http://schemas.microsoft.com/office/drawing/2014/main" id="{97073616-58B1-4AF9-A94A-9BD52C95B7BC}"/>
                  </a:ext>
                </a:extLst>
              </p:cNvPr>
              <p:cNvSpPr txBox="1"/>
              <p:nvPr/>
            </p:nvSpPr>
            <p:spPr>
              <a:xfrm>
                <a:off x="6116294" y="4410522"/>
                <a:ext cx="1047082"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racemosa</a:t>
                </a:r>
              </a:p>
            </p:txBody>
          </p:sp>
          <p:sp>
            <p:nvSpPr>
              <p:cNvPr id="28" name="Oval 27">
                <a:extLst>
                  <a:ext uri="{FF2B5EF4-FFF2-40B4-BE49-F238E27FC236}">
                    <a16:creationId xmlns:a16="http://schemas.microsoft.com/office/drawing/2014/main" id="{3FDB5DAE-2289-47FD-8377-DA0AF3A25FBB}"/>
                  </a:ext>
                </a:extLst>
              </p:cNvPr>
              <p:cNvSpPr/>
              <p:nvPr/>
            </p:nvSpPr>
            <p:spPr>
              <a:xfrm>
                <a:off x="5993034" y="4481400"/>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56" name="Picture 55" descr="A picture containing black, sitting, green, street&#10;&#10;Description automatically generated">
              <a:extLst>
                <a:ext uri="{FF2B5EF4-FFF2-40B4-BE49-F238E27FC236}">
                  <a16:creationId xmlns:a16="http://schemas.microsoft.com/office/drawing/2014/main" id="{9D4F70F9-6806-44ED-A88A-909C0BC15E09}"/>
                </a:ext>
              </a:extLst>
            </p:cNvPr>
            <p:cNvPicPr>
              <a:picLocks noChangeAspect="1"/>
            </p:cNvPicPr>
            <p:nvPr/>
          </p:nvPicPr>
          <p:blipFill rotWithShape="1">
            <a:blip r:embed="rId9">
              <a:extLst>
                <a:ext uri="{28A0092B-C50C-407E-A947-70E740481C1C}">
                  <a14:useLocalDpi xmlns:a14="http://schemas.microsoft.com/office/drawing/2010/main" val="0"/>
                </a:ext>
              </a:extLst>
            </a:blip>
            <a:srcRect l="36587" t="20087" r="14936" b="17896"/>
            <a:stretch/>
          </p:blipFill>
          <p:spPr>
            <a:xfrm>
              <a:off x="5551693" y="3365530"/>
              <a:ext cx="613775" cy="588895"/>
            </a:xfrm>
            <a:prstGeom prst="rect">
              <a:avLst/>
            </a:prstGeom>
          </p:spPr>
        </p:pic>
        <p:grpSp>
          <p:nvGrpSpPr>
            <p:cNvPr id="58" name="Group 57">
              <a:extLst>
                <a:ext uri="{FF2B5EF4-FFF2-40B4-BE49-F238E27FC236}">
                  <a16:creationId xmlns:a16="http://schemas.microsoft.com/office/drawing/2014/main" id="{723C55C4-4CFD-41BB-ACC9-163E91E58B3F}"/>
                </a:ext>
              </a:extLst>
            </p:cNvPr>
            <p:cNvGrpSpPr/>
            <p:nvPr/>
          </p:nvGrpSpPr>
          <p:grpSpPr>
            <a:xfrm>
              <a:off x="4865796" y="3272361"/>
              <a:ext cx="622561" cy="775753"/>
              <a:chOff x="5177794" y="5103010"/>
              <a:chExt cx="622561" cy="775753"/>
            </a:xfrm>
          </p:grpSpPr>
          <p:pic>
            <p:nvPicPr>
              <p:cNvPr id="15" name="Picture 14" descr="A picture containing indoor, table, sitting, small&#10;&#10;Description automatically generated">
                <a:extLst>
                  <a:ext uri="{FF2B5EF4-FFF2-40B4-BE49-F238E27FC236}">
                    <a16:creationId xmlns:a16="http://schemas.microsoft.com/office/drawing/2014/main" id="{5422057A-BCB4-47EA-AB1A-CAB3DFA35C7D}"/>
                  </a:ext>
                </a:extLst>
              </p:cNvPr>
              <p:cNvPicPr>
                <a:picLocks noChangeAspect="1"/>
              </p:cNvPicPr>
              <p:nvPr/>
            </p:nvPicPr>
            <p:blipFill rotWithShape="1">
              <a:blip r:embed="rId10">
                <a:extLst>
                  <a:ext uri="{28A0092B-C50C-407E-A947-70E740481C1C}">
                    <a14:useLocalDpi xmlns:a14="http://schemas.microsoft.com/office/drawing/2010/main" val="0"/>
                  </a:ext>
                </a:extLst>
              </a:blip>
              <a:srcRect l="31645" t="19725" r="31310" b="18728"/>
              <a:stretch/>
            </p:blipFill>
            <p:spPr>
              <a:xfrm>
                <a:off x="5177794" y="5103010"/>
                <a:ext cx="622561" cy="775753"/>
              </a:xfrm>
              <a:prstGeom prst="rect">
                <a:avLst/>
              </a:prstGeom>
            </p:spPr>
          </p:pic>
          <p:sp>
            <p:nvSpPr>
              <p:cNvPr id="57" name="Rectangle 56">
                <a:extLst>
                  <a:ext uri="{FF2B5EF4-FFF2-40B4-BE49-F238E27FC236}">
                    <a16:creationId xmlns:a16="http://schemas.microsoft.com/office/drawing/2014/main" id="{784EE1AC-79E7-4ED8-81D1-017A4135B5BD}"/>
                  </a:ext>
                </a:extLst>
              </p:cNvPr>
              <p:cNvSpPr/>
              <p:nvPr/>
            </p:nvSpPr>
            <p:spPr>
              <a:xfrm>
                <a:off x="5208632" y="5800418"/>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5" name="Group 114">
            <a:extLst>
              <a:ext uri="{FF2B5EF4-FFF2-40B4-BE49-F238E27FC236}">
                <a16:creationId xmlns:a16="http://schemas.microsoft.com/office/drawing/2014/main" id="{F867F9D3-DDF3-44F0-8D19-1D7D23507994}"/>
              </a:ext>
            </a:extLst>
          </p:cNvPr>
          <p:cNvGrpSpPr/>
          <p:nvPr/>
        </p:nvGrpSpPr>
        <p:grpSpPr>
          <a:xfrm>
            <a:off x="4796955" y="7308695"/>
            <a:ext cx="1307630" cy="1144490"/>
            <a:chOff x="4792477" y="7210649"/>
            <a:chExt cx="1307630" cy="1144490"/>
          </a:xfrm>
        </p:grpSpPr>
        <p:grpSp>
          <p:nvGrpSpPr>
            <p:cNvPr id="21" name="Group 20">
              <a:extLst>
                <a:ext uri="{FF2B5EF4-FFF2-40B4-BE49-F238E27FC236}">
                  <a16:creationId xmlns:a16="http://schemas.microsoft.com/office/drawing/2014/main" id="{D0CD3297-8EA1-454A-897D-2E20E67B890F}"/>
                </a:ext>
              </a:extLst>
            </p:cNvPr>
            <p:cNvGrpSpPr/>
            <p:nvPr/>
          </p:nvGrpSpPr>
          <p:grpSpPr>
            <a:xfrm>
              <a:off x="4890649" y="8078140"/>
              <a:ext cx="1209458" cy="276999"/>
              <a:chOff x="7406730" y="5196922"/>
              <a:chExt cx="1209458" cy="276999"/>
            </a:xfrm>
          </p:grpSpPr>
          <p:sp>
            <p:nvSpPr>
              <p:cNvPr id="31" name="TextBox 30">
                <a:extLst>
                  <a:ext uri="{FF2B5EF4-FFF2-40B4-BE49-F238E27FC236}">
                    <a16:creationId xmlns:a16="http://schemas.microsoft.com/office/drawing/2014/main" id="{E3BE4FD2-AF6B-4AE4-9A48-F9293BFC4FBE}"/>
                  </a:ext>
                </a:extLst>
              </p:cNvPr>
              <p:cNvSpPr txBox="1"/>
              <p:nvPr/>
            </p:nvSpPr>
            <p:spPr>
              <a:xfrm>
                <a:off x="7517810" y="5196922"/>
                <a:ext cx="109837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tournefortii</a:t>
                </a:r>
                <a:endParaRPr lang="en-US" sz="1200" i="1" dirty="0">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7D1AC60C-7DC6-48F5-8570-7DCF697A55BE}"/>
                  </a:ext>
                </a:extLst>
              </p:cNvPr>
              <p:cNvSpPr/>
              <p:nvPr/>
            </p:nvSpPr>
            <p:spPr>
              <a:xfrm>
                <a:off x="7406730" y="5256473"/>
                <a:ext cx="137160" cy="137160"/>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60" name="Group 59">
              <a:extLst>
                <a:ext uri="{FF2B5EF4-FFF2-40B4-BE49-F238E27FC236}">
                  <a16:creationId xmlns:a16="http://schemas.microsoft.com/office/drawing/2014/main" id="{41D3DCC9-EDF0-4907-9C6C-F1AAABC97945}"/>
                </a:ext>
              </a:extLst>
            </p:cNvPr>
            <p:cNvGrpSpPr/>
            <p:nvPr/>
          </p:nvGrpSpPr>
          <p:grpSpPr>
            <a:xfrm>
              <a:off x="4792477" y="7210649"/>
              <a:ext cx="762943" cy="826128"/>
              <a:chOff x="5328426" y="6010022"/>
              <a:chExt cx="762943" cy="826128"/>
            </a:xfrm>
          </p:grpSpPr>
          <p:pic>
            <p:nvPicPr>
              <p:cNvPr id="16" name="Picture 15" descr="A picture containing sitting, table, flower, small&#10;&#10;Description automatically generated">
                <a:extLst>
                  <a:ext uri="{FF2B5EF4-FFF2-40B4-BE49-F238E27FC236}">
                    <a16:creationId xmlns:a16="http://schemas.microsoft.com/office/drawing/2014/main" id="{1AFE643E-23C2-4BEB-9E5F-DD68299AD2BF}"/>
                  </a:ext>
                </a:extLst>
              </p:cNvPr>
              <p:cNvPicPr>
                <a:picLocks noChangeAspect="1"/>
              </p:cNvPicPr>
              <p:nvPr/>
            </p:nvPicPr>
            <p:blipFill rotWithShape="1">
              <a:blip r:embed="rId11">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59" name="Rectangle 58">
                <a:extLst>
                  <a:ext uri="{FF2B5EF4-FFF2-40B4-BE49-F238E27FC236}">
                    <a16:creationId xmlns:a16="http://schemas.microsoft.com/office/drawing/2014/main" id="{6646E82F-2D7F-4E55-AD20-870F0845E837}"/>
                  </a:ext>
                </a:extLst>
              </p:cNvPr>
              <p:cNvSpPr/>
              <p:nvPr/>
            </p:nvSpPr>
            <p:spPr>
              <a:xfrm>
                <a:off x="5356612" y="6757805"/>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2" name="Picture 61" descr="A picture containing table, sitting, black, shirt&#10;&#10;Description automatically generated">
              <a:extLst>
                <a:ext uri="{FF2B5EF4-FFF2-40B4-BE49-F238E27FC236}">
                  <a16:creationId xmlns:a16="http://schemas.microsoft.com/office/drawing/2014/main" id="{01D82658-6C09-4E43-902B-3579AC3ECF7B}"/>
                </a:ext>
              </a:extLst>
            </p:cNvPr>
            <p:cNvPicPr>
              <a:picLocks noChangeAspect="1"/>
            </p:cNvPicPr>
            <p:nvPr/>
          </p:nvPicPr>
          <p:blipFill rotWithShape="1">
            <a:blip r:embed="rId12">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16" name="Group 115">
            <a:extLst>
              <a:ext uri="{FF2B5EF4-FFF2-40B4-BE49-F238E27FC236}">
                <a16:creationId xmlns:a16="http://schemas.microsoft.com/office/drawing/2014/main" id="{0C2C343B-68BD-40DE-99BA-A3FF0AF8D075}"/>
              </a:ext>
            </a:extLst>
          </p:cNvPr>
          <p:cNvGrpSpPr/>
          <p:nvPr/>
        </p:nvGrpSpPr>
        <p:grpSpPr>
          <a:xfrm>
            <a:off x="6340575" y="7354480"/>
            <a:ext cx="1296729" cy="1098704"/>
            <a:chOff x="6336097" y="7256434"/>
            <a:chExt cx="1296729" cy="1098704"/>
          </a:xfrm>
        </p:grpSpPr>
        <p:grpSp>
          <p:nvGrpSpPr>
            <p:cNvPr id="24" name="Group 23">
              <a:extLst>
                <a:ext uri="{FF2B5EF4-FFF2-40B4-BE49-F238E27FC236}">
                  <a16:creationId xmlns:a16="http://schemas.microsoft.com/office/drawing/2014/main" id="{7651E996-16F6-4B47-B3B3-EFEADE3EA4E2}"/>
                </a:ext>
              </a:extLst>
            </p:cNvPr>
            <p:cNvGrpSpPr/>
            <p:nvPr/>
          </p:nvGrpSpPr>
          <p:grpSpPr>
            <a:xfrm>
              <a:off x="6480680" y="8078139"/>
              <a:ext cx="1108163" cy="276999"/>
              <a:chOff x="6002293" y="6003222"/>
              <a:chExt cx="1108163" cy="276999"/>
            </a:xfrm>
          </p:grpSpPr>
          <p:sp>
            <p:nvSpPr>
              <p:cNvPr id="25" name="TextBox 24">
                <a:extLst>
                  <a:ext uri="{FF2B5EF4-FFF2-40B4-BE49-F238E27FC236}">
                    <a16:creationId xmlns:a16="http://schemas.microsoft.com/office/drawing/2014/main" id="{674B96C4-B085-4D0C-A3AE-55524250EB67}"/>
                  </a:ext>
                </a:extLst>
              </p:cNvPr>
              <p:cNvSpPr txBox="1"/>
              <p:nvPr/>
            </p:nvSpPr>
            <p:spPr>
              <a:xfrm>
                <a:off x="6140319" y="6003222"/>
                <a:ext cx="970137"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altissima</a:t>
                </a:r>
                <a:endParaRPr lang="en-US" sz="1200" i="1"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F32010FE-2FF9-4177-A06E-DF7F6C3DD15A}"/>
                  </a:ext>
                </a:extLst>
              </p:cNvPr>
              <p:cNvSpPr/>
              <p:nvPr/>
            </p:nvSpPr>
            <p:spPr>
              <a:xfrm>
                <a:off x="6002293" y="6062773"/>
                <a:ext cx="137160" cy="137160"/>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64" name="Group 63">
              <a:extLst>
                <a:ext uri="{FF2B5EF4-FFF2-40B4-BE49-F238E27FC236}">
                  <a16:creationId xmlns:a16="http://schemas.microsoft.com/office/drawing/2014/main" id="{1901BA0F-E30F-44BE-9964-18671D629568}"/>
                </a:ext>
              </a:extLst>
            </p:cNvPr>
            <p:cNvGrpSpPr/>
            <p:nvPr/>
          </p:nvGrpSpPr>
          <p:grpSpPr>
            <a:xfrm>
              <a:off x="6336097" y="7256434"/>
              <a:ext cx="754426" cy="762498"/>
              <a:chOff x="5284243" y="7490571"/>
              <a:chExt cx="754426" cy="762498"/>
            </a:xfrm>
          </p:grpSpPr>
          <p:pic>
            <p:nvPicPr>
              <p:cNvPr id="17" name="Picture 16" descr="A picture containing sitting, table, flower, small&#10;&#10;Description automatically generated">
                <a:extLst>
                  <a:ext uri="{FF2B5EF4-FFF2-40B4-BE49-F238E27FC236}">
                    <a16:creationId xmlns:a16="http://schemas.microsoft.com/office/drawing/2014/main" id="{C8E76515-66F9-4705-A600-235EC569FB33}"/>
                  </a:ext>
                </a:extLst>
              </p:cNvPr>
              <p:cNvPicPr>
                <a:picLocks noChangeAspect="1"/>
              </p:cNvPicPr>
              <p:nvPr/>
            </p:nvPicPr>
            <p:blipFill rotWithShape="1">
              <a:blip r:embed="rId13">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63" name="Rectangle 62">
                <a:extLst>
                  <a:ext uri="{FF2B5EF4-FFF2-40B4-BE49-F238E27FC236}">
                    <a16:creationId xmlns:a16="http://schemas.microsoft.com/office/drawing/2014/main" id="{A78FF8A7-6D0E-4A28-B773-81C9BC2338CC}"/>
                  </a:ext>
                </a:extLst>
              </p:cNvPr>
              <p:cNvSpPr/>
              <p:nvPr/>
            </p:nvSpPr>
            <p:spPr>
              <a:xfrm>
                <a:off x="5315354" y="8175432"/>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6" name="Picture 65" descr="A picture containing indoor, table, sitting, computer&#10;&#10;Description automatically generated">
              <a:extLst>
                <a:ext uri="{FF2B5EF4-FFF2-40B4-BE49-F238E27FC236}">
                  <a16:creationId xmlns:a16="http://schemas.microsoft.com/office/drawing/2014/main" id="{005D1ABA-A83D-41E4-94F3-787168226C53}"/>
                </a:ext>
              </a:extLst>
            </p:cNvPr>
            <p:cNvPicPr>
              <a:picLocks noChangeAspect="1"/>
            </p:cNvPicPr>
            <p:nvPr/>
          </p:nvPicPr>
          <p:blipFill rotWithShape="1">
            <a:blip r:embed="rId14">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06" name="Group 105">
            <a:extLst>
              <a:ext uri="{FF2B5EF4-FFF2-40B4-BE49-F238E27FC236}">
                <a16:creationId xmlns:a16="http://schemas.microsoft.com/office/drawing/2014/main" id="{98DDDB4B-B529-4461-9ACE-0D2CCE14FEC5}"/>
              </a:ext>
            </a:extLst>
          </p:cNvPr>
          <p:cNvGrpSpPr/>
          <p:nvPr/>
        </p:nvGrpSpPr>
        <p:grpSpPr>
          <a:xfrm>
            <a:off x="4828792" y="3063331"/>
            <a:ext cx="1268464" cy="1083994"/>
            <a:chOff x="4824314" y="2965285"/>
            <a:chExt cx="1268464" cy="1083994"/>
          </a:xfrm>
        </p:grpSpPr>
        <p:pic>
          <p:nvPicPr>
            <p:cNvPr id="68" name="Picture 67" descr="A close up of green grass&#10;&#10;Description automatically generated">
              <a:extLst>
                <a:ext uri="{FF2B5EF4-FFF2-40B4-BE49-F238E27FC236}">
                  <a16:creationId xmlns:a16="http://schemas.microsoft.com/office/drawing/2014/main" id="{222D7C38-7C9A-4753-AFFD-BBF5CFA5AC65}"/>
                </a:ext>
              </a:extLst>
            </p:cNvPr>
            <p:cNvPicPr>
              <a:picLocks noChangeAspect="1"/>
            </p:cNvPicPr>
            <p:nvPr/>
          </p:nvPicPr>
          <p:blipFill rotWithShape="1">
            <a:blip r:embed="rId15">
              <a:extLst>
                <a:ext uri="{28A0092B-C50C-407E-A947-70E740481C1C}">
                  <a14:useLocalDpi xmlns:a14="http://schemas.microsoft.com/office/drawing/2010/main" val="0"/>
                </a:ext>
              </a:extLst>
            </a:blip>
            <a:srcRect l="-1" r="-6542" b="27121"/>
            <a:stretch/>
          </p:blipFill>
          <p:spPr>
            <a:xfrm>
              <a:off x="5203622" y="2965285"/>
              <a:ext cx="558641" cy="807517"/>
            </a:xfrm>
            <a:prstGeom prst="rect">
              <a:avLst/>
            </a:prstGeom>
          </p:spPr>
        </p:pic>
        <p:grpSp>
          <p:nvGrpSpPr>
            <p:cNvPr id="69" name="Group 68">
              <a:extLst>
                <a:ext uri="{FF2B5EF4-FFF2-40B4-BE49-F238E27FC236}">
                  <a16:creationId xmlns:a16="http://schemas.microsoft.com/office/drawing/2014/main" id="{C445C734-11A6-46F1-BBC9-C85DB9E58402}"/>
                </a:ext>
              </a:extLst>
            </p:cNvPr>
            <p:cNvGrpSpPr/>
            <p:nvPr/>
          </p:nvGrpSpPr>
          <p:grpSpPr>
            <a:xfrm>
              <a:off x="4824314" y="3772280"/>
              <a:ext cx="1268464" cy="276999"/>
              <a:chOff x="6014003" y="5949781"/>
              <a:chExt cx="1268464" cy="276999"/>
            </a:xfrm>
          </p:grpSpPr>
          <p:sp>
            <p:nvSpPr>
              <p:cNvPr id="70" name="TextBox 69">
                <a:extLst>
                  <a:ext uri="{FF2B5EF4-FFF2-40B4-BE49-F238E27FC236}">
                    <a16:creationId xmlns:a16="http://schemas.microsoft.com/office/drawing/2014/main" id="{E9DDBEAA-1245-4185-BFC7-2769C2F5AB2C}"/>
                  </a:ext>
                </a:extLst>
              </p:cNvPr>
              <p:cNvSpPr txBox="1"/>
              <p:nvPr/>
            </p:nvSpPr>
            <p:spPr>
              <a:xfrm>
                <a:off x="6152029" y="5949781"/>
                <a:ext cx="113043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dependens</a:t>
                </a:r>
                <a:endParaRPr lang="en-US" sz="1200" i="1" dirty="0">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1CF8111D-8507-4D9C-BB68-65798B601BE6}"/>
                  </a:ext>
                </a:extLst>
              </p:cNvPr>
              <p:cNvSpPr/>
              <p:nvPr/>
            </p:nvSpPr>
            <p:spPr>
              <a:xfrm>
                <a:off x="6014003" y="6009332"/>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8" name="Group 107">
            <a:extLst>
              <a:ext uri="{FF2B5EF4-FFF2-40B4-BE49-F238E27FC236}">
                <a16:creationId xmlns:a16="http://schemas.microsoft.com/office/drawing/2014/main" id="{9BE2AB81-F8AD-4182-BA96-29BF0E5A6035}"/>
              </a:ext>
            </a:extLst>
          </p:cNvPr>
          <p:cNvGrpSpPr/>
          <p:nvPr/>
        </p:nvGrpSpPr>
        <p:grpSpPr>
          <a:xfrm>
            <a:off x="6487516" y="4435955"/>
            <a:ext cx="1227703" cy="1434631"/>
            <a:chOff x="6483038" y="4337909"/>
            <a:chExt cx="1227703" cy="1434631"/>
          </a:xfrm>
        </p:grpSpPr>
        <p:pic>
          <p:nvPicPr>
            <p:cNvPr id="73" name="Picture 72" descr="A tree with green leaves&#10;&#10;Description automatically generated">
              <a:extLst>
                <a:ext uri="{FF2B5EF4-FFF2-40B4-BE49-F238E27FC236}">
                  <a16:creationId xmlns:a16="http://schemas.microsoft.com/office/drawing/2014/main" id="{65B4E26A-9BEA-4E63-96E2-D642385A7830}"/>
                </a:ext>
              </a:extLst>
            </p:cNvPr>
            <p:cNvPicPr>
              <a:picLocks noChangeAspect="1"/>
            </p:cNvPicPr>
            <p:nvPr/>
          </p:nvPicPr>
          <p:blipFill rotWithShape="1">
            <a:blip r:embed="rId16">
              <a:extLst>
                <a:ext uri="{28A0092B-C50C-407E-A947-70E740481C1C}">
                  <a14:useLocalDpi xmlns:a14="http://schemas.microsoft.com/office/drawing/2010/main" val="0"/>
                </a:ext>
              </a:extLst>
            </a:blip>
            <a:srcRect t="5710" b="32038"/>
            <a:stretch/>
          </p:blipFill>
          <p:spPr>
            <a:xfrm>
              <a:off x="6732778" y="4337909"/>
              <a:ext cx="663301" cy="872576"/>
            </a:xfrm>
            <a:prstGeom prst="rect">
              <a:avLst/>
            </a:prstGeom>
          </p:spPr>
        </p:pic>
        <p:grpSp>
          <p:nvGrpSpPr>
            <p:cNvPr id="74" name="Group 73">
              <a:extLst>
                <a:ext uri="{FF2B5EF4-FFF2-40B4-BE49-F238E27FC236}">
                  <a16:creationId xmlns:a16="http://schemas.microsoft.com/office/drawing/2014/main" id="{68DE7043-624F-49EE-9F2D-32FABAA1B2AD}"/>
                </a:ext>
              </a:extLst>
            </p:cNvPr>
            <p:cNvGrpSpPr/>
            <p:nvPr/>
          </p:nvGrpSpPr>
          <p:grpSpPr>
            <a:xfrm>
              <a:off x="6483038" y="5310875"/>
              <a:ext cx="1227703" cy="461665"/>
              <a:chOff x="6002293" y="5927796"/>
              <a:chExt cx="1227703" cy="461665"/>
            </a:xfrm>
          </p:grpSpPr>
          <p:sp>
            <p:nvSpPr>
              <p:cNvPr id="75" name="TextBox 74">
                <a:extLst>
                  <a:ext uri="{FF2B5EF4-FFF2-40B4-BE49-F238E27FC236}">
                    <a16:creationId xmlns:a16="http://schemas.microsoft.com/office/drawing/2014/main" id="{83ED809B-FC41-4D32-816A-08863BEF7C3E}"/>
                  </a:ext>
                </a:extLst>
              </p:cNvPr>
              <p:cNvSpPr txBox="1"/>
              <p:nvPr/>
            </p:nvSpPr>
            <p:spPr>
              <a:xfrm>
                <a:off x="6099558" y="5927796"/>
                <a:ext cx="1130438" cy="461665"/>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indica</a:t>
                </a:r>
                <a:r>
                  <a:rPr lang="en-US" sz="1200" i="1" dirty="0">
                    <a:latin typeface="Arial" panose="020B0604020202020204" pitchFamily="34" charset="0"/>
                    <a:cs typeface="Arial" panose="020B0604020202020204" pitchFamily="34" charset="0"/>
                  </a:rPr>
                  <a:t> var. coccinea</a:t>
                </a:r>
              </a:p>
            </p:txBody>
          </p:sp>
          <p:sp>
            <p:nvSpPr>
              <p:cNvPr id="76" name="Oval 75">
                <a:extLst>
                  <a:ext uri="{FF2B5EF4-FFF2-40B4-BE49-F238E27FC236}">
                    <a16:creationId xmlns:a16="http://schemas.microsoft.com/office/drawing/2014/main" id="{48EC7862-BB5B-4790-9D56-F8EDE242571C}"/>
                  </a:ext>
                </a:extLst>
              </p:cNvPr>
              <p:cNvSpPr/>
              <p:nvPr/>
            </p:nvSpPr>
            <p:spPr>
              <a:xfrm>
                <a:off x="6002293" y="6062773"/>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4" name="Group 103">
            <a:extLst>
              <a:ext uri="{FF2B5EF4-FFF2-40B4-BE49-F238E27FC236}">
                <a16:creationId xmlns:a16="http://schemas.microsoft.com/office/drawing/2014/main" id="{C7F21E35-78D5-4163-83B9-AB45DBD30A9B}"/>
              </a:ext>
            </a:extLst>
          </p:cNvPr>
          <p:cNvGrpSpPr/>
          <p:nvPr/>
        </p:nvGrpSpPr>
        <p:grpSpPr>
          <a:xfrm>
            <a:off x="4828673" y="340951"/>
            <a:ext cx="1310786" cy="1493495"/>
            <a:chOff x="4770282" y="242441"/>
            <a:chExt cx="1310786" cy="1493495"/>
          </a:xfrm>
        </p:grpSpPr>
        <p:pic>
          <p:nvPicPr>
            <p:cNvPr id="89" name="Picture 88" descr="A close up of a flower&#10;&#10;Description automatically generated">
              <a:extLst>
                <a:ext uri="{FF2B5EF4-FFF2-40B4-BE49-F238E27FC236}">
                  <a16:creationId xmlns:a16="http://schemas.microsoft.com/office/drawing/2014/main" id="{7169F875-53CA-4E92-BEC6-14F8A7C52C91}"/>
                </a:ext>
              </a:extLst>
            </p:cNvPr>
            <p:cNvPicPr>
              <a:picLocks noChangeAspect="1"/>
            </p:cNvPicPr>
            <p:nvPr/>
          </p:nvPicPr>
          <p:blipFill rotWithShape="1">
            <a:blip r:embed="rId17">
              <a:extLst>
                <a:ext uri="{28A0092B-C50C-407E-A947-70E740481C1C}">
                  <a14:useLocalDpi xmlns:a14="http://schemas.microsoft.com/office/drawing/2010/main" val="0"/>
                </a:ext>
              </a:extLst>
            </a:blip>
            <a:srcRect t="14974" b="10933"/>
            <a:stretch/>
          </p:blipFill>
          <p:spPr>
            <a:xfrm>
              <a:off x="5070694" y="242441"/>
              <a:ext cx="673922" cy="1055176"/>
            </a:xfrm>
            <a:prstGeom prst="rect">
              <a:avLst/>
            </a:prstGeom>
          </p:spPr>
        </p:pic>
        <p:grpSp>
          <p:nvGrpSpPr>
            <p:cNvPr id="90" name="Group 89">
              <a:extLst>
                <a:ext uri="{FF2B5EF4-FFF2-40B4-BE49-F238E27FC236}">
                  <a16:creationId xmlns:a16="http://schemas.microsoft.com/office/drawing/2014/main" id="{872B85A1-9187-4449-AE6E-D18506B945CD}"/>
                </a:ext>
              </a:extLst>
            </p:cNvPr>
            <p:cNvGrpSpPr/>
            <p:nvPr/>
          </p:nvGrpSpPr>
          <p:grpSpPr>
            <a:xfrm>
              <a:off x="4770282" y="1274271"/>
              <a:ext cx="1310786" cy="461665"/>
              <a:chOff x="6014369" y="5866562"/>
              <a:chExt cx="1310786" cy="461665"/>
            </a:xfrm>
          </p:grpSpPr>
          <p:sp>
            <p:nvSpPr>
              <p:cNvPr id="91" name="TextBox 90">
                <a:extLst>
                  <a:ext uri="{FF2B5EF4-FFF2-40B4-BE49-F238E27FC236}">
                    <a16:creationId xmlns:a16="http://schemas.microsoft.com/office/drawing/2014/main" id="{CC6ED1C2-274E-4938-9C95-1CAF4553CE53}"/>
                  </a:ext>
                </a:extLst>
              </p:cNvPr>
              <p:cNvSpPr txBox="1"/>
              <p:nvPr/>
            </p:nvSpPr>
            <p:spPr>
              <a:xfrm>
                <a:off x="6134994" y="5866562"/>
                <a:ext cx="1190161" cy="461665"/>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r>
                  <a:rPr lang="en-US" sz="1200" i="1" dirty="0">
                    <a:latin typeface="Arial" panose="020B0604020202020204" pitchFamily="34" charset="0"/>
                    <a:cs typeface="Arial" panose="020B0604020202020204" pitchFamily="34" charset="0"/>
                  </a:rPr>
                  <a:t> var.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p:txBody>
          </p:sp>
          <p:sp>
            <p:nvSpPr>
              <p:cNvPr id="92" name="Oval 91">
                <a:extLst>
                  <a:ext uri="{FF2B5EF4-FFF2-40B4-BE49-F238E27FC236}">
                    <a16:creationId xmlns:a16="http://schemas.microsoft.com/office/drawing/2014/main" id="{00F7A836-0A21-4349-9635-026DE77902C5}"/>
                  </a:ext>
                </a:extLst>
              </p:cNvPr>
              <p:cNvSpPr/>
              <p:nvPr/>
            </p:nvSpPr>
            <p:spPr>
              <a:xfrm>
                <a:off x="6014369" y="6028814"/>
                <a:ext cx="137160" cy="137160"/>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7" name="Group 106">
            <a:extLst>
              <a:ext uri="{FF2B5EF4-FFF2-40B4-BE49-F238E27FC236}">
                <a16:creationId xmlns:a16="http://schemas.microsoft.com/office/drawing/2014/main" id="{3B86F72B-8B75-4322-AE69-CED2D1D7B8F1}"/>
              </a:ext>
            </a:extLst>
          </p:cNvPr>
          <p:cNvGrpSpPr/>
          <p:nvPr/>
        </p:nvGrpSpPr>
        <p:grpSpPr>
          <a:xfrm>
            <a:off x="6352540" y="3097629"/>
            <a:ext cx="1149841" cy="1052034"/>
            <a:chOff x="6462848" y="3013348"/>
            <a:chExt cx="1149841" cy="1052034"/>
          </a:xfrm>
        </p:grpSpPr>
        <p:pic>
          <p:nvPicPr>
            <p:cNvPr id="94" name="Picture 93" descr="A close up of a flower garden&#10;&#10;Description automatically generated">
              <a:extLst>
                <a:ext uri="{FF2B5EF4-FFF2-40B4-BE49-F238E27FC236}">
                  <a16:creationId xmlns:a16="http://schemas.microsoft.com/office/drawing/2014/main" id="{A537548C-410F-4B7B-AEC1-F745F98493BC}"/>
                </a:ext>
              </a:extLst>
            </p:cNvPr>
            <p:cNvPicPr>
              <a:picLocks noChangeAspect="1"/>
            </p:cNvPicPr>
            <p:nvPr/>
          </p:nvPicPr>
          <p:blipFill rotWithShape="1">
            <a:blip r:embed="rId18">
              <a:extLst>
                <a:ext uri="{28A0092B-C50C-407E-A947-70E740481C1C}">
                  <a14:useLocalDpi xmlns:a14="http://schemas.microsoft.com/office/drawing/2010/main" val="0"/>
                </a:ext>
              </a:extLst>
            </a:blip>
            <a:srcRect t="24467" b="14093"/>
            <a:stretch/>
          </p:blipFill>
          <p:spPr>
            <a:xfrm>
              <a:off x="6707997" y="3013348"/>
              <a:ext cx="582663" cy="756507"/>
            </a:xfrm>
            <a:prstGeom prst="rect">
              <a:avLst/>
            </a:prstGeom>
          </p:spPr>
        </p:pic>
        <p:grpSp>
          <p:nvGrpSpPr>
            <p:cNvPr id="95" name="Group 94">
              <a:extLst>
                <a:ext uri="{FF2B5EF4-FFF2-40B4-BE49-F238E27FC236}">
                  <a16:creationId xmlns:a16="http://schemas.microsoft.com/office/drawing/2014/main" id="{6BD3492F-EB0B-4B1F-BD46-6E2642884171}"/>
                </a:ext>
              </a:extLst>
            </p:cNvPr>
            <p:cNvGrpSpPr/>
            <p:nvPr/>
          </p:nvGrpSpPr>
          <p:grpSpPr>
            <a:xfrm>
              <a:off x="6462848" y="3788383"/>
              <a:ext cx="1149841" cy="276999"/>
              <a:chOff x="6001952" y="5965884"/>
              <a:chExt cx="1149841" cy="276999"/>
            </a:xfrm>
          </p:grpSpPr>
          <p:sp>
            <p:nvSpPr>
              <p:cNvPr id="96" name="TextBox 95">
                <a:extLst>
                  <a:ext uri="{FF2B5EF4-FFF2-40B4-BE49-F238E27FC236}">
                    <a16:creationId xmlns:a16="http://schemas.microsoft.com/office/drawing/2014/main" id="{6E003C71-ACF4-4D51-A106-8438D713B327}"/>
                  </a:ext>
                </a:extLst>
              </p:cNvPr>
              <p:cNvSpPr txBox="1"/>
              <p:nvPr/>
            </p:nvSpPr>
            <p:spPr>
              <a:xfrm>
                <a:off x="6139978" y="5965884"/>
                <a:ext cx="1011815"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strigillosa</a:t>
                </a:r>
                <a:endParaRPr lang="en-US" sz="1200" i="1" dirty="0">
                  <a:latin typeface="Arial" panose="020B0604020202020204" pitchFamily="34" charset="0"/>
                  <a:cs typeface="Arial" panose="020B0604020202020204" pitchFamily="34" charset="0"/>
                </a:endParaRPr>
              </a:p>
            </p:txBody>
          </p:sp>
          <p:sp>
            <p:nvSpPr>
              <p:cNvPr id="97" name="Oval 96">
                <a:extLst>
                  <a:ext uri="{FF2B5EF4-FFF2-40B4-BE49-F238E27FC236}">
                    <a16:creationId xmlns:a16="http://schemas.microsoft.com/office/drawing/2014/main" id="{7CE1219B-9359-436B-A5E3-4CA46CD750B4}"/>
                  </a:ext>
                </a:extLst>
              </p:cNvPr>
              <p:cNvSpPr/>
              <p:nvPr/>
            </p:nvSpPr>
            <p:spPr>
              <a:xfrm>
                <a:off x="6001952" y="6025435"/>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14" name="Group 113">
            <a:extLst>
              <a:ext uri="{FF2B5EF4-FFF2-40B4-BE49-F238E27FC236}">
                <a16:creationId xmlns:a16="http://schemas.microsoft.com/office/drawing/2014/main" id="{00C7C78E-5820-4FF5-B2BF-5C9604225812}"/>
              </a:ext>
            </a:extLst>
          </p:cNvPr>
          <p:cNvGrpSpPr/>
          <p:nvPr/>
        </p:nvGrpSpPr>
        <p:grpSpPr>
          <a:xfrm>
            <a:off x="4800017" y="5862732"/>
            <a:ext cx="1021601" cy="1334019"/>
            <a:chOff x="4692821" y="5725253"/>
            <a:chExt cx="1021601" cy="1334019"/>
          </a:xfrm>
        </p:grpSpPr>
        <p:grpSp>
          <p:nvGrpSpPr>
            <p:cNvPr id="85" name="Group 84">
              <a:extLst>
                <a:ext uri="{FF2B5EF4-FFF2-40B4-BE49-F238E27FC236}">
                  <a16:creationId xmlns:a16="http://schemas.microsoft.com/office/drawing/2014/main" id="{A15F3CB4-9FA4-4B7E-840F-51231C9422A5}"/>
                </a:ext>
              </a:extLst>
            </p:cNvPr>
            <p:cNvGrpSpPr/>
            <p:nvPr/>
          </p:nvGrpSpPr>
          <p:grpSpPr>
            <a:xfrm>
              <a:off x="4692821" y="6782273"/>
              <a:ext cx="1021601" cy="276999"/>
              <a:chOff x="6002293" y="6003222"/>
              <a:chExt cx="1021601" cy="276999"/>
            </a:xfrm>
          </p:grpSpPr>
          <p:sp>
            <p:nvSpPr>
              <p:cNvPr id="86" name="TextBox 85">
                <a:extLst>
                  <a:ext uri="{FF2B5EF4-FFF2-40B4-BE49-F238E27FC236}">
                    <a16:creationId xmlns:a16="http://schemas.microsoft.com/office/drawing/2014/main" id="{F869A372-BC4B-492D-94AF-BBA803F46A02}"/>
                  </a:ext>
                </a:extLst>
              </p:cNvPr>
              <p:cNvSpPr txBox="1"/>
              <p:nvPr/>
            </p:nvSpPr>
            <p:spPr>
              <a:xfrm>
                <a:off x="6140319" y="6003222"/>
                <a:ext cx="883575"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insignis</a:t>
                </a:r>
              </a:p>
            </p:txBody>
          </p:sp>
          <p:sp>
            <p:nvSpPr>
              <p:cNvPr id="87" name="Oval 86">
                <a:extLst>
                  <a:ext uri="{FF2B5EF4-FFF2-40B4-BE49-F238E27FC236}">
                    <a16:creationId xmlns:a16="http://schemas.microsoft.com/office/drawing/2014/main" id="{052FF959-4012-4EAB-8BB4-FA7CE6C8CE28}"/>
                  </a:ext>
                </a:extLst>
              </p:cNvPr>
              <p:cNvSpPr/>
              <p:nvPr/>
            </p:nvSpPr>
            <p:spPr>
              <a:xfrm>
                <a:off x="6002293" y="6062773"/>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13" name="Group 112">
              <a:extLst>
                <a:ext uri="{FF2B5EF4-FFF2-40B4-BE49-F238E27FC236}">
                  <a16:creationId xmlns:a16="http://schemas.microsoft.com/office/drawing/2014/main" id="{6AA07261-49B1-44CF-8561-333115B19979}"/>
                </a:ext>
              </a:extLst>
            </p:cNvPr>
            <p:cNvGrpSpPr/>
            <p:nvPr/>
          </p:nvGrpSpPr>
          <p:grpSpPr>
            <a:xfrm>
              <a:off x="4827582" y="5725253"/>
              <a:ext cx="762942" cy="1017255"/>
              <a:chOff x="4827582" y="5725253"/>
              <a:chExt cx="762942" cy="1017255"/>
            </a:xfrm>
          </p:grpSpPr>
          <p:pic>
            <p:nvPicPr>
              <p:cNvPr id="84" name="Picture 83" descr="A black vase filled with purple flowers&#10;&#10;Description automatically generated">
                <a:extLst>
                  <a:ext uri="{FF2B5EF4-FFF2-40B4-BE49-F238E27FC236}">
                    <a16:creationId xmlns:a16="http://schemas.microsoft.com/office/drawing/2014/main" id="{7FAFF3D4-90FD-416A-AC4C-ABD79D6DB53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27582" y="5725253"/>
                <a:ext cx="762942" cy="1017255"/>
              </a:xfrm>
              <a:prstGeom prst="rect">
                <a:avLst/>
              </a:prstGeom>
            </p:spPr>
          </p:pic>
          <p:sp>
            <p:nvSpPr>
              <p:cNvPr id="112" name="Rectangle 111">
                <a:extLst>
                  <a:ext uri="{FF2B5EF4-FFF2-40B4-BE49-F238E27FC236}">
                    <a16:creationId xmlns:a16="http://schemas.microsoft.com/office/drawing/2014/main" id="{65D2E288-9ABF-4DF0-BF93-71795CEB5581}"/>
                  </a:ext>
                </a:extLst>
              </p:cNvPr>
              <p:cNvSpPr/>
              <p:nvPr/>
            </p:nvSpPr>
            <p:spPr>
              <a:xfrm>
                <a:off x="4867401" y="6653085"/>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74568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0" y="8673405"/>
            <a:ext cx="7772400" cy="138499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 </a:t>
            </a:r>
            <a:r>
              <a:rPr lang="en-US" sz="1200" dirty="0">
                <a:latin typeface="Arial" panose="020B0604020202020204" pitchFamily="34" charset="0"/>
                <a:cs typeface="Arial" panose="020B0604020202020204" pitchFamily="34" charset="0"/>
              </a:rPr>
              <a:t>Heatmap of overall flavonoid concentrations measured with High Performance Liquid Chromatography (HPLC) of … species of </a:t>
            </a:r>
            <a:r>
              <a:rPr lang="en-US" sz="1200" i="1" dirty="0">
                <a:latin typeface="Arial" panose="020B0604020202020204" pitchFamily="34" charset="0"/>
                <a:cs typeface="Arial" panose="020B0604020202020204" pitchFamily="34" charset="0"/>
              </a:rPr>
              <a:t>Scutellaria</a:t>
            </a:r>
            <a:r>
              <a:rPr lang="en-US" sz="1200" dirty="0">
                <a:latin typeface="Arial" panose="020B0604020202020204" pitchFamily="34" charset="0"/>
                <a:cs typeface="Arial" panose="020B0604020202020204" pitchFamily="34" charset="0"/>
              </a:rPr>
              <a:t>. Ordering of species and flavonoids was determined by hierarchical clustering based on flavonoid concentration, as illustrated by the dendrogram to the right of and below the heatmap. Colored 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 </a:t>
            </a:r>
            <a:endParaRPr lang="en-US" sz="1200" b="1"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D996207D-BC0E-411E-910F-E149800547BF}"/>
              </a:ext>
            </a:extLst>
          </p:cNvPr>
          <p:cNvGrpSpPr/>
          <p:nvPr/>
        </p:nvGrpSpPr>
        <p:grpSpPr>
          <a:xfrm>
            <a:off x="391019" y="138879"/>
            <a:ext cx="6990362" cy="8456481"/>
            <a:chOff x="59533" y="565599"/>
            <a:chExt cx="7219714" cy="8683379"/>
          </a:xfrm>
        </p:grpSpPr>
        <p:pic>
          <p:nvPicPr>
            <p:cNvPr id="21" name="Picture 20" descr="A screenshot of a computer&#10;&#10;Description automatically generated">
              <a:extLst>
                <a:ext uri="{FF2B5EF4-FFF2-40B4-BE49-F238E27FC236}">
                  <a16:creationId xmlns:a16="http://schemas.microsoft.com/office/drawing/2014/main" id="{10484E23-0FCC-492F-A992-DCE60B7172FF}"/>
                </a:ext>
              </a:extLst>
            </p:cNvPr>
            <p:cNvPicPr>
              <a:picLocks noChangeAspect="1"/>
            </p:cNvPicPr>
            <p:nvPr/>
          </p:nvPicPr>
          <p:blipFill rotWithShape="1">
            <a:blip r:embed="rId2">
              <a:extLst>
                <a:ext uri="{28A0092B-C50C-407E-A947-70E740481C1C}">
                  <a14:useLocalDpi xmlns:a14="http://schemas.microsoft.com/office/drawing/2010/main" val="0"/>
                </a:ext>
              </a:extLst>
            </a:blip>
            <a:srcRect t="6688"/>
            <a:stretch/>
          </p:blipFill>
          <p:spPr>
            <a:xfrm>
              <a:off x="2709863" y="565599"/>
              <a:ext cx="3828706" cy="7147314"/>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0F7FB14C-F509-4706-994F-35C7F1A661E7}"/>
                </a:ext>
              </a:extLst>
            </p:cNvPr>
            <p:cNvPicPr>
              <a:picLocks noChangeAspect="1"/>
            </p:cNvPicPr>
            <p:nvPr/>
          </p:nvPicPr>
          <p:blipFill rotWithShape="1">
            <a:blip r:embed="rId3">
              <a:extLst>
                <a:ext uri="{28A0092B-C50C-407E-A947-70E740481C1C}">
                  <a14:useLocalDpi xmlns:a14="http://schemas.microsoft.com/office/drawing/2010/main" val="0"/>
                </a:ext>
              </a:extLst>
            </a:blip>
            <a:srcRect l="8571" t="3432" r="57329" b="5556"/>
            <a:stretch/>
          </p:blipFill>
          <p:spPr>
            <a:xfrm>
              <a:off x="59533" y="565599"/>
              <a:ext cx="2650330" cy="7073897"/>
            </a:xfrm>
            <a:prstGeom prst="rect">
              <a:avLst/>
            </a:prstGeom>
          </p:spPr>
        </p:pic>
        <p:pic>
          <p:nvPicPr>
            <p:cNvPr id="27" name="Picture 26" descr="A close up of a logo&#10;&#10;Description automatically generated">
              <a:extLst>
                <a:ext uri="{FF2B5EF4-FFF2-40B4-BE49-F238E27FC236}">
                  <a16:creationId xmlns:a16="http://schemas.microsoft.com/office/drawing/2014/main" id="{6D37C99A-74CD-453D-8FC3-CE45BA3E85A1}"/>
                </a:ext>
              </a:extLst>
            </p:cNvPr>
            <p:cNvPicPr>
              <a:picLocks noChangeAspect="1"/>
            </p:cNvPicPr>
            <p:nvPr/>
          </p:nvPicPr>
          <p:blipFill rotWithShape="1">
            <a:blip r:embed="rId4">
              <a:extLst>
                <a:ext uri="{28A0092B-C50C-407E-A947-70E740481C1C}">
                  <a14:useLocalDpi xmlns:a14="http://schemas.microsoft.com/office/drawing/2010/main" val="0"/>
                </a:ext>
              </a:extLst>
            </a:blip>
            <a:srcRect t="5643" b="15768"/>
            <a:stretch/>
          </p:blipFill>
          <p:spPr>
            <a:xfrm>
              <a:off x="2638425" y="7699037"/>
              <a:ext cx="3947769" cy="1549941"/>
            </a:xfrm>
            <a:prstGeom prst="rect">
              <a:avLst/>
            </a:prstGeom>
          </p:spPr>
        </p:pic>
        <p:pic>
          <p:nvPicPr>
            <p:cNvPr id="29" name="Picture 28" descr="A picture containing clock, drawing&#10;&#10;Description automatically generated">
              <a:extLst>
                <a:ext uri="{FF2B5EF4-FFF2-40B4-BE49-F238E27FC236}">
                  <a16:creationId xmlns:a16="http://schemas.microsoft.com/office/drawing/2014/main" id="{0F600696-56A0-41B9-BFDE-7AAC8B616754}"/>
                </a:ext>
              </a:extLst>
            </p:cNvPr>
            <p:cNvPicPr>
              <a:picLocks noChangeAspect="1"/>
            </p:cNvPicPr>
            <p:nvPr/>
          </p:nvPicPr>
          <p:blipFill rotWithShape="1">
            <a:blip r:embed="rId5">
              <a:extLst>
                <a:ext uri="{28A0092B-C50C-407E-A947-70E740481C1C}">
                  <a14:useLocalDpi xmlns:a14="http://schemas.microsoft.com/office/drawing/2010/main" val="0"/>
                </a:ext>
              </a:extLst>
            </a:blip>
            <a:srcRect l="88012" t="42909" b="43322"/>
            <a:stretch/>
          </p:blipFill>
          <p:spPr>
            <a:xfrm>
              <a:off x="6538569" y="3464490"/>
              <a:ext cx="740678" cy="1276117"/>
            </a:xfrm>
            <a:prstGeom prst="rect">
              <a:avLst/>
            </a:prstGeom>
          </p:spPr>
        </p:pic>
      </p:grpSp>
    </p:spTree>
    <p:extLst>
      <p:ext uri="{BB962C8B-B14F-4D97-AF65-F5344CB8AC3E}">
        <p14:creationId xmlns:p14="http://schemas.microsoft.com/office/powerpoint/2010/main" val="340638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4F131080-8178-4DE6-949C-852DF0C6BD37}"/>
              </a:ext>
            </a:extLst>
          </p:cNvPr>
          <p:cNvPicPr>
            <a:picLocks noChangeAspect="1"/>
          </p:cNvPicPr>
          <p:nvPr/>
        </p:nvPicPr>
        <p:blipFill rotWithShape="1">
          <a:blip r:embed="rId2">
            <a:extLst>
              <a:ext uri="{28A0092B-C50C-407E-A947-70E740481C1C}">
                <a14:useLocalDpi xmlns:a14="http://schemas.microsoft.com/office/drawing/2010/main" val="0"/>
              </a:ext>
            </a:extLst>
          </a:blip>
          <a:srcRect t="4277" r="12925" b="17985"/>
          <a:stretch/>
        </p:blipFill>
        <p:spPr>
          <a:xfrm>
            <a:off x="32268" y="743749"/>
            <a:ext cx="6767799" cy="335668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F8B7A07-5CAA-4599-BB74-01C4C0F043E7}"/>
              </a:ext>
            </a:extLst>
          </p:cNvPr>
          <p:cNvPicPr>
            <a:picLocks noChangeAspect="1"/>
          </p:cNvPicPr>
          <p:nvPr/>
        </p:nvPicPr>
        <p:blipFill rotWithShape="1">
          <a:blip r:embed="rId3">
            <a:extLst>
              <a:ext uri="{28A0092B-C50C-407E-A947-70E740481C1C}">
                <a14:useLocalDpi xmlns:a14="http://schemas.microsoft.com/office/drawing/2010/main" val="0"/>
              </a:ext>
            </a:extLst>
          </a:blip>
          <a:srcRect t="4179" r="12925"/>
          <a:stretch/>
        </p:blipFill>
        <p:spPr>
          <a:xfrm>
            <a:off x="32267" y="4095280"/>
            <a:ext cx="6767799" cy="4137548"/>
          </a:xfrm>
          <a:prstGeom prst="rect">
            <a:avLst/>
          </a:prstGeom>
        </p:spPr>
      </p:pic>
      <p:sp>
        <p:nvSpPr>
          <p:cNvPr id="6" name="TextBox 5">
            <a:extLst>
              <a:ext uri="{FF2B5EF4-FFF2-40B4-BE49-F238E27FC236}">
                <a16:creationId xmlns:a16="http://schemas.microsoft.com/office/drawing/2014/main" id="{6755C4CB-B1EC-4F65-BCD6-10345FD6D5D3}"/>
              </a:ext>
            </a:extLst>
          </p:cNvPr>
          <p:cNvSpPr txBox="1"/>
          <p:nvPr/>
        </p:nvSpPr>
        <p:spPr>
          <a:xfrm>
            <a:off x="0" y="904273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from 14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proposed flavonoid pathway for </a:t>
            </a:r>
            <a:r>
              <a:rPr lang="en-US" sz="1200" i="1" dirty="0">
                <a:latin typeface="Arial" panose="020B0604020202020204" pitchFamily="34" charset="0"/>
                <a:cs typeface="Arial" panose="020B0604020202020204" pitchFamily="34" charset="0"/>
              </a:rPr>
              <a:t>S. baicalensis</a:t>
            </a:r>
            <a:r>
              <a:rPr lang="en-US" sz="1200"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pic>
        <p:nvPicPr>
          <p:cNvPr id="8" name="Picture 7" descr="A screenshot of a video game&#10;&#10;Description automatically generated">
            <a:extLst>
              <a:ext uri="{FF2B5EF4-FFF2-40B4-BE49-F238E27FC236}">
                <a16:creationId xmlns:a16="http://schemas.microsoft.com/office/drawing/2014/main" id="{0ACB7603-63AF-4D74-AC3F-C461BA347E13}"/>
              </a:ext>
            </a:extLst>
          </p:cNvPr>
          <p:cNvPicPr>
            <a:picLocks noChangeAspect="1"/>
          </p:cNvPicPr>
          <p:nvPr/>
        </p:nvPicPr>
        <p:blipFill rotWithShape="1">
          <a:blip r:embed="rId4">
            <a:extLst>
              <a:ext uri="{28A0092B-C50C-407E-A947-70E740481C1C}">
                <a14:useLocalDpi xmlns:a14="http://schemas.microsoft.com/office/drawing/2010/main" val="0"/>
              </a:ext>
            </a:extLst>
          </a:blip>
          <a:srcRect l="87299" t="26352" r="3785" b="26353"/>
          <a:stretch/>
        </p:blipFill>
        <p:spPr>
          <a:xfrm>
            <a:off x="6800067" y="2822857"/>
            <a:ext cx="944040" cy="2782002"/>
          </a:xfrm>
          <a:prstGeom prst="rect">
            <a:avLst/>
          </a:prstGeom>
        </p:spPr>
      </p:pic>
      <p:sp>
        <p:nvSpPr>
          <p:cNvPr id="17" name="TextBox 16">
            <a:extLst>
              <a:ext uri="{FF2B5EF4-FFF2-40B4-BE49-F238E27FC236}">
                <a16:creationId xmlns:a16="http://schemas.microsoft.com/office/drawing/2014/main" id="{0B7976F3-C380-43B0-A35A-17F1B38129DC}"/>
              </a:ext>
            </a:extLst>
          </p:cNvPr>
          <p:cNvSpPr txBox="1"/>
          <p:nvPr/>
        </p:nvSpPr>
        <p:spPr>
          <a:xfrm>
            <a:off x="5699827" y="849492"/>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Leaves</a:t>
            </a:r>
          </a:p>
        </p:txBody>
      </p:sp>
      <p:sp>
        <p:nvSpPr>
          <p:cNvPr id="18" name="TextBox 17">
            <a:extLst>
              <a:ext uri="{FF2B5EF4-FFF2-40B4-BE49-F238E27FC236}">
                <a16:creationId xmlns:a16="http://schemas.microsoft.com/office/drawing/2014/main" id="{859DAC22-BECD-42A3-90FB-7E35887DC02B}"/>
              </a:ext>
            </a:extLst>
          </p:cNvPr>
          <p:cNvSpPr txBox="1"/>
          <p:nvPr/>
        </p:nvSpPr>
        <p:spPr>
          <a:xfrm>
            <a:off x="5770360" y="4241202"/>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Roots</a:t>
            </a:r>
          </a:p>
        </p:txBody>
      </p:sp>
      <p:sp>
        <p:nvSpPr>
          <p:cNvPr id="19" name="Oval 18">
            <a:extLst>
              <a:ext uri="{FF2B5EF4-FFF2-40B4-BE49-F238E27FC236}">
                <a16:creationId xmlns:a16="http://schemas.microsoft.com/office/drawing/2014/main" id="{E4351FFC-0320-41F7-87C8-2CE6F5546092}"/>
              </a:ext>
            </a:extLst>
          </p:cNvPr>
          <p:cNvSpPr/>
          <p:nvPr/>
        </p:nvSpPr>
        <p:spPr>
          <a:xfrm>
            <a:off x="643834" y="7451963"/>
            <a:ext cx="109728" cy="109728"/>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14A2A52-4FA0-451F-9385-766B3E6ECBCB}"/>
              </a:ext>
            </a:extLst>
          </p:cNvPr>
          <p:cNvSpPr/>
          <p:nvPr/>
        </p:nvSpPr>
        <p:spPr>
          <a:xfrm>
            <a:off x="1124739" y="7451963"/>
            <a:ext cx="109728" cy="109728"/>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C41D0D7-8F2C-46EF-86D1-73CEE5BDA8CF}"/>
              </a:ext>
            </a:extLst>
          </p:cNvPr>
          <p:cNvSpPr/>
          <p:nvPr/>
        </p:nvSpPr>
        <p:spPr>
          <a:xfrm>
            <a:off x="160564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5242B7B-46D4-43BF-BC8F-20D77E58DA34}"/>
              </a:ext>
            </a:extLst>
          </p:cNvPr>
          <p:cNvSpPr/>
          <p:nvPr/>
        </p:nvSpPr>
        <p:spPr>
          <a:xfrm>
            <a:off x="208654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278B1F0-245F-492C-B60E-DB665EC1137E}"/>
              </a:ext>
            </a:extLst>
          </p:cNvPr>
          <p:cNvSpPr/>
          <p:nvPr/>
        </p:nvSpPr>
        <p:spPr>
          <a:xfrm>
            <a:off x="256745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47BF83-4036-495C-B616-3E05730BCBA3}"/>
              </a:ext>
            </a:extLst>
          </p:cNvPr>
          <p:cNvSpPr/>
          <p:nvPr/>
        </p:nvSpPr>
        <p:spPr>
          <a:xfrm>
            <a:off x="304835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4D04CAA-0AD4-411C-8A9C-013652C2DE7C}"/>
              </a:ext>
            </a:extLst>
          </p:cNvPr>
          <p:cNvSpPr/>
          <p:nvPr/>
        </p:nvSpPr>
        <p:spPr>
          <a:xfrm>
            <a:off x="352926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9ACE23F-5905-4C59-959F-525733302D09}"/>
              </a:ext>
            </a:extLst>
          </p:cNvPr>
          <p:cNvSpPr/>
          <p:nvPr/>
        </p:nvSpPr>
        <p:spPr>
          <a:xfrm>
            <a:off x="401016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29B06504-1A6B-4795-8AAB-484BD81D2175}"/>
              </a:ext>
            </a:extLst>
          </p:cNvPr>
          <p:cNvSpPr/>
          <p:nvPr/>
        </p:nvSpPr>
        <p:spPr>
          <a:xfrm>
            <a:off x="449107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AFD151A-4EFC-4147-96E1-EACC8728A2B6}"/>
              </a:ext>
            </a:extLst>
          </p:cNvPr>
          <p:cNvSpPr/>
          <p:nvPr/>
        </p:nvSpPr>
        <p:spPr>
          <a:xfrm>
            <a:off x="4971979" y="7451963"/>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FD2709A-AED9-4011-99CB-8813B1EC3789}"/>
              </a:ext>
            </a:extLst>
          </p:cNvPr>
          <p:cNvSpPr/>
          <p:nvPr/>
        </p:nvSpPr>
        <p:spPr>
          <a:xfrm>
            <a:off x="5452884" y="7451963"/>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95C3017-7DE6-430D-9A94-F9DD123A9846}"/>
              </a:ext>
            </a:extLst>
          </p:cNvPr>
          <p:cNvSpPr/>
          <p:nvPr/>
        </p:nvSpPr>
        <p:spPr>
          <a:xfrm>
            <a:off x="5933789" y="7451963"/>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8D1DE32-EDAF-4D05-9446-E90FF5AD8CED}"/>
              </a:ext>
            </a:extLst>
          </p:cNvPr>
          <p:cNvSpPr/>
          <p:nvPr/>
        </p:nvSpPr>
        <p:spPr>
          <a:xfrm>
            <a:off x="6414689" y="7451963"/>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79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ACFEA2A6-F856-4A05-8E58-78F2A78E58E6}"/>
              </a:ext>
            </a:extLst>
          </p:cNvPr>
          <p:cNvPicPr>
            <a:picLocks noChangeAspect="1"/>
          </p:cNvPicPr>
          <p:nvPr/>
        </p:nvPicPr>
        <p:blipFill rotWithShape="1">
          <a:blip r:embed="rId2">
            <a:extLst>
              <a:ext uri="{28A0092B-C50C-407E-A947-70E740481C1C}">
                <a14:useLocalDpi xmlns:a14="http://schemas.microsoft.com/office/drawing/2010/main" val="0"/>
              </a:ext>
            </a:extLst>
          </a:blip>
          <a:srcRect t="4502" r="13483" b="17859"/>
          <a:stretch/>
        </p:blipFill>
        <p:spPr>
          <a:xfrm>
            <a:off x="45101" y="600466"/>
            <a:ext cx="6694672" cy="3337550"/>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03B83959-62DF-48C3-A5EB-59BB2C37232B}"/>
              </a:ext>
            </a:extLst>
          </p:cNvPr>
          <p:cNvPicPr>
            <a:picLocks noChangeAspect="1"/>
          </p:cNvPicPr>
          <p:nvPr/>
        </p:nvPicPr>
        <p:blipFill rotWithShape="1">
          <a:blip r:embed="rId3">
            <a:extLst>
              <a:ext uri="{28A0092B-C50C-407E-A947-70E740481C1C}">
                <a14:useLocalDpi xmlns:a14="http://schemas.microsoft.com/office/drawing/2010/main" val="0"/>
              </a:ext>
            </a:extLst>
          </a:blip>
          <a:srcRect l="89042" t="29924" r="1716" b="29044"/>
          <a:stretch/>
        </p:blipFill>
        <p:spPr>
          <a:xfrm>
            <a:off x="6806709" y="3164606"/>
            <a:ext cx="896930" cy="221206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11997EE-FC30-4064-BF7B-44EAF10B2D70}"/>
              </a:ext>
            </a:extLst>
          </p:cNvPr>
          <p:cNvPicPr>
            <a:picLocks noChangeAspect="1"/>
          </p:cNvPicPr>
          <p:nvPr/>
        </p:nvPicPr>
        <p:blipFill rotWithShape="1">
          <a:blip r:embed="rId4">
            <a:extLst>
              <a:ext uri="{28A0092B-C50C-407E-A947-70E740481C1C}">
                <a14:useLocalDpi xmlns:a14="http://schemas.microsoft.com/office/drawing/2010/main" val="0"/>
              </a:ext>
            </a:extLst>
          </a:blip>
          <a:srcRect t="3870" r="13259"/>
          <a:stretch/>
        </p:blipFill>
        <p:spPr>
          <a:xfrm>
            <a:off x="45102" y="3933616"/>
            <a:ext cx="6694672" cy="4121837"/>
          </a:xfrm>
          <a:prstGeom prst="rect">
            <a:avLst/>
          </a:prstGeom>
        </p:spPr>
      </p:pic>
      <p:sp>
        <p:nvSpPr>
          <p:cNvPr id="6" name="TextBox 5">
            <a:extLst>
              <a:ext uri="{FF2B5EF4-FFF2-40B4-BE49-F238E27FC236}">
                <a16:creationId xmlns:a16="http://schemas.microsoft.com/office/drawing/2014/main" id="{6755C4CB-B1EC-4F65-BCD6-10345FD6D5D3}"/>
              </a:ext>
            </a:extLst>
          </p:cNvPr>
          <p:cNvSpPr txBox="1"/>
          <p:nvPr/>
        </p:nvSpPr>
        <p:spPr>
          <a:xfrm>
            <a:off x="0" y="905560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from 14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hierarchical clustering determined previously, illustrated in Figure 2. </a:t>
            </a:r>
            <a:endParaRPr lang="en-US" sz="12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B7976F3-C380-43B0-A35A-17F1B38129DC}"/>
              </a:ext>
            </a:extLst>
          </p:cNvPr>
          <p:cNvSpPr txBox="1"/>
          <p:nvPr/>
        </p:nvSpPr>
        <p:spPr>
          <a:xfrm>
            <a:off x="5745504" y="695609"/>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Leaves</a:t>
            </a:r>
          </a:p>
        </p:txBody>
      </p:sp>
      <p:sp>
        <p:nvSpPr>
          <p:cNvPr id="18" name="TextBox 17">
            <a:extLst>
              <a:ext uri="{FF2B5EF4-FFF2-40B4-BE49-F238E27FC236}">
                <a16:creationId xmlns:a16="http://schemas.microsoft.com/office/drawing/2014/main" id="{859DAC22-BECD-42A3-90FB-7E35887DC02B}"/>
              </a:ext>
            </a:extLst>
          </p:cNvPr>
          <p:cNvSpPr txBox="1"/>
          <p:nvPr/>
        </p:nvSpPr>
        <p:spPr>
          <a:xfrm>
            <a:off x="5745504" y="4046618"/>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Roots</a:t>
            </a:r>
          </a:p>
        </p:txBody>
      </p:sp>
      <p:sp>
        <p:nvSpPr>
          <p:cNvPr id="35" name="Oval 34">
            <a:extLst>
              <a:ext uri="{FF2B5EF4-FFF2-40B4-BE49-F238E27FC236}">
                <a16:creationId xmlns:a16="http://schemas.microsoft.com/office/drawing/2014/main" id="{61DE0028-6254-4302-AF79-A3601D6B56D8}"/>
              </a:ext>
            </a:extLst>
          </p:cNvPr>
          <p:cNvSpPr/>
          <p:nvPr/>
        </p:nvSpPr>
        <p:spPr>
          <a:xfrm>
            <a:off x="652316" y="7284625"/>
            <a:ext cx="109728" cy="109728"/>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F9EB9F5-D2BC-4336-AA73-475F4BD91896}"/>
              </a:ext>
            </a:extLst>
          </p:cNvPr>
          <p:cNvSpPr/>
          <p:nvPr/>
        </p:nvSpPr>
        <p:spPr>
          <a:xfrm>
            <a:off x="1130575" y="7284625"/>
            <a:ext cx="109728" cy="109728"/>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2EF7AAF-447B-49D5-8FB8-9F5CE099E590}"/>
              </a:ext>
            </a:extLst>
          </p:cNvPr>
          <p:cNvSpPr/>
          <p:nvPr/>
        </p:nvSpPr>
        <p:spPr>
          <a:xfrm>
            <a:off x="1608834"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E63D302-C950-4F15-8879-FA16D7286EDF}"/>
              </a:ext>
            </a:extLst>
          </p:cNvPr>
          <p:cNvSpPr/>
          <p:nvPr/>
        </p:nvSpPr>
        <p:spPr>
          <a:xfrm>
            <a:off x="2087093"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964F10-B07D-4B47-A199-C0C06DF759BA}"/>
              </a:ext>
            </a:extLst>
          </p:cNvPr>
          <p:cNvSpPr/>
          <p:nvPr/>
        </p:nvSpPr>
        <p:spPr>
          <a:xfrm>
            <a:off x="2565352"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80B0DBB-F36F-4559-B4F7-D16C6781F493}"/>
              </a:ext>
            </a:extLst>
          </p:cNvPr>
          <p:cNvSpPr/>
          <p:nvPr/>
        </p:nvSpPr>
        <p:spPr>
          <a:xfrm>
            <a:off x="3043611"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E4A6D0A-7124-466F-8280-A7DDDE1D02BB}"/>
              </a:ext>
            </a:extLst>
          </p:cNvPr>
          <p:cNvSpPr/>
          <p:nvPr/>
        </p:nvSpPr>
        <p:spPr>
          <a:xfrm>
            <a:off x="3521870"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955C386-BEB0-47F8-BF8E-ECC3887C5959}"/>
              </a:ext>
            </a:extLst>
          </p:cNvPr>
          <p:cNvSpPr/>
          <p:nvPr/>
        </p:nvSpPr>
        <p:spPr>
          <a:xfrm>
            <a:off x="4000129"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513400F1-C839-4E3A-A5FD-51952CF4214E}"/>
              </a:ext>
            </a:extLst>
          </p:cNvPr>
          <p:cNvSpPr/>
          <p:nvPr/>
        </p:nvSpPr>
        <p:spPr>
          <a:xfrm>
            <a:off x="4478388"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B482D92-0037-420A-BC26-AB0AB33FF95F}"/>
              </a:ext>
            </a:extLst>
          </p:cNvPr>
          <p:cNvSpPr/>
          <p:nvPr/>
        </p:nvSpPr>
        <p:spPr>
          <a:xfrm>
            <a:off x="4956647" y="7284625"/>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B5FF8C0-B86A-4AD4-86FD-A4203B4F6617}"/>
              </a:ext>
            </a:extLst>
          </p:cNvPr>
          <p:cNvSpPr/>
          <p:nvPr/>
        </p:nvSpPr>
        <p:spPr>
          <a:xfrm>
            <a:off x="5434906" y="7284625"/>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6EF2CAE-31A9-4B34-B416-0C6BF9CAE916}"/>
              </a:ext>
            </a:extLst>
          </p:cNvPr>
          <p:cNvSpPr/>
          <p:nvPr/>
        </p:nvSpPr>
        <p:spPr>
          <a:xfrm>
            <a:off x="5913165" y="7284625"/>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755F0C-6B97-4386-9D17-C0E76C9431C6}"/>
              </a:ext>
            </a:extLst>
          </p:cNvPr>
          <p:cNvSpPr/>
          <p:nvPr/>
        </p:nvSpPr>
        <p:spPr>
          <a:xfrm>
            <a:off x="6391421" y="7284625"/>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18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68064-356C-4299-A266-3A14ED0D5692}"/>
              </a:ext>
            </a:extLst>
          </p:cNvPr>
          <p:cNvSpPr txBox="1"/>
          <p:nvPr/>
        </p:nvSpPr>
        <p:spPr>
          <a:xfrm>
            <a:off x="135407" y="6770622"/>
            <a:ext cx="7216369" cy="274801"/>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4. </a:t>
            </a:r>
            <a:r>
              <a:rPr lang="en-US" sz="1200" dirty="0">
                <a:latin typeface="Arial" panose="020B0604020202020204" pitchFamily="34" charset="0"/>
                <a:cs typeface="Arial" panose="020B0604020202020204" pitchFamily="34" charset="0"/>
              </a:rPr>
              <a:t>Proposed</a:t>
            </a:r>
            <a:endParaRPr lang="en-US" sz="12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EBF524B-3029-4C35-8500-075DA27F0579}"/>
              </a:ext>
            </a:extLst>
          </p:cNvPr>
          <p:cNvSpPr txBox="1"/>
          <p:nvPr/>
        </p:nvSpPr>
        <p:spPr>
          <a:xfrm>
            <a:off x="292608" y="4157472"/>
            <a:ext cx="114486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Phenylalanine</a:t>
            </a:r>
          </a:p>
        </p:txBody>
      </p:sp>
      <p:sp>
        <p:nvSpPr>
          <p:cNvPr id="5" name="TextBox 4">
            <a:extLst>
              <a:ext uri="{FF2B5EF4-FFF2-40B4-BE49-F238E27FC236}">
                <a16:creationId xmlns:a16="http://schemas.microsoft.com/office/drawing/2014/main" id="{F4A259F5-FA91-4658-9175-427E98BF19D1}"/>
              </a:ext>
            </a:extLst>
          </p:cNvPr>
          <p:cNvSpPr txBox="1"/>
          <p:nvPr/>
        </p:nvSpPr>
        <p:spPr>
          <a:xfrm>
            <a:off x="1761226" y="4157472"/>
            <a:ext cx="114646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Cinnamic acid</a:t>
            </a:r>
          </a:p>
        </p:txBody>
      </p:sp>
      <p:sp>
        <p:nvSpPr>
          <p:cNvPr id="6" name="TextBox 5">
            <a:extLst>
              <a:ext uri="{FF2B5EF4-FFF2-40B4-BE49-F238E27FC236}">
                <a16:creationId xmlns:a16="http://schemas.microsoft.com/office/drawing/2014/main" id="{D8A03BC4-9513-448B-ABD7-80352C1AA048}"/>
              </a:ext>
            </a:extLst>
          </p:cNvPr>
          <p:cNvSpPr txBox="1"/>
          <p:nvPr/>
        </p:nvSpPr>
        <p:spPr>
          <a:xfrm>
            <a:off x="1183182" y="3323844"/>
            <a:ext cx="104547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4-coumarate</a:t>
            </a:r>
          </a:p>
        </p:txBody>
      </p:sp>
      <p:sp>
        <p:nvSpPr>
          <p:cNvPr id="7" name="TextBox 6">
            <a:extLst>
              <a:ext uri="{FF2B5EF4-FFF2-40B4-BE49-F238E27FC236}">
                <a16:creationId xmlns:a16="http://schemas.microsoft.com/office/drawing/2014/main" id="{3316E5F4-E151-4F2E-9738-A5E1CF48C6F7}"/>
              </a:ext>
            </a:extLst>
          </p:cNvPr>
          <p:cNvSpPr txBox="1"/>
          <p:nvPr/>
        </p:nvSpPr>
        <p:spPr>
          <a:xfrm>
            <a:off x="1132688" y="5005387"/>
            <a:ext cx="125707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Cinnamoyl-CoA</a:t>
            </a:r>
          </a:p>
        </p:txBody>
      </p:sp>
      <p:sp>
        <p:nvSpPr>
          <p:cNvPr id="8" name="TextBox 7">
            <a:extLst>
              <a:ext uri="{FF2B5EF4-FFF2-40B4-BE49-F238E27FC236}">
                <a16:creationId xmlns:a16="http://schemas.microsoft.com/office/drawing/2014/main" id="{1A48F70F-4214-4EDF-A603-3410BF48F942}"/>
              </a:ext>
            </a:extLst>
          </p:cNvPr>
          <p:cNvSpPr txBox="1"/>
          <p:nvPr/>
        </p:nvSpPr>
        <p:spPr>
          <a:xfrm>
            <a:off x="3670470" y="5550087"/>
            <a:ext cx="70403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Chrysin</a:t>
            </a:r>
          </a:p>
        </p:txBody>
      </p:sp>
      <p:sp>
        <p:nvSpPr>
          <p:cNvPr id="9" name="TextBox 8">
            <a:extLst>
              <a:ext uri="{FF2B5EF4-FFF2-40B4-BE49-F238E27FC236}">
                <a16:creationId xmlns:a16="http://schemas.microsoft.com/office/drawing/2014/main" id="{C0FF1074-B2C7-40AC-9E42-B9C3F5EA0F5F}"/>
              </a:ext>
            </a:extLst>
          </p:cNvPr>
          <p:cNvSpPr txBox="1"/>
          <p:nvPr/>
        </p:nvSpPr>
        <p:spPr>
          <a:xfrm>
            <a:off x="3632800" y="3879157"/>
            <a:ext cx="77938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Apigenin</a:t>
            </a:r>
          </a:p>
        </p:txBody>
      </p:sp>
      <p:pic>
        <p:nvPicPr>
          <p:cNvPr id="11" name="Picture 10" descr="A picture containing table&#10;&#10;Description automatically generated">
            <a:extLst>
              <a:ext uri="{FF2B5EF4-FFF2-40B4-BE49-F238E27FC236}">
                <a16:creationId xmlns:a16="http://schemas.microsoft.com/office/drawing/2014/main" id="{F8ADA715-A3F7-409E-8102-382F638E8760}"/>
              </a:ext>
            </a:extLst>
          </p:cNvPr>
          <p:cNvPicPr>
            <a:picLocks noChangeAspect="1"/>
          </p:cNvPicPr>
          <p:nvPr/>
        </p:nvPicPr>
        <p:blipFill rotWithShape="1">
          <a:blip r:embed="rId2">
            <a:extLst>
              <a:ext uri="{28A0092B-C50C-407E-A947-70E740481C1C}">
                <a14:useLocalDpi xmlns:a14="http://schemas.microsoft.com/office/drawing/2010/main" val="0"/>
              </a:ext>
            </a:extLst>
          </a:blip>
          <a:srcRect b="13779"/>
          <a:stretch/>
        </p:blipFill>
        <p:spPr>
          <a:xfrm>
            <a:off x="3393953" y="3040349"/>
            <a:ext cx="1489579" cy="843988"/>
          </a:xfrm>
          <a:prstGeom prst="rect">
            <a:avLst/>
          </a:prstGeom>
        </p:spPr>
      </p:pic>
      <p:pic>
        <p:nvPicPr>
          <p:cNvPr id="13" name="Picture 12" descr="A close up of a logo&#10;&#10;Description automatically generated">
            <a:extLst>
              <a:ext uri="{FF2B5EF4-FFF2-40B4-BE49-F238E27FC236}">
                <a16:creationId xmlns:a16="http://schemas.microsoft.com/office/drawing/2014/main" id="{CA013BD9-4A91-4931-BB2C-D334B286E003}"/>
              </a:ext>
            </a:extLst>
          </p:cNvPr>
          <p:cNvPicPr>
            <a:picLocks noChangeAspect="1"/>
          </p:cNvPicPr>
          <p:nvPr/>
        </p:nvPicPr>
        <p:blipFill rotWithShape="1">
          <a:blip r:embed="rId3">
            <a:extLst>
              <a:ext uri="{28A0092B-C50C-407E-A947-70E740481C1C}">
                <a14:useLocalDpi xmlns:a14="http://schemas.microsoft.com/office/drawing/2010/main" val="0"/>
              </a:ext>
            </a:extLst>
          </a:blip>
          <a:srcRect b="13089"/>
          <a:stretch/>
        </p:blipFill>
        <p:spPr>
          <a:xfrm>
            <a:off x="3505076" y="4749840"/>
            <a:ext cx="1257076" cy="787090"/>
          </a:xfrm>
          <a:prstGeom prst="rect">
            <a:avLst/>
          </a:prstGeom>
        </p:spPr>
      </p:pic>
      <p:cxnSp>
        <p:nvCxnSpPr>
          <p:cNvPr id="15" name="Straight Arrow Connector 14">
            <a:extLst>
              <a:ext uri="{FF2B5EF4-FFF2-40B4-BE49-F238E27FC236}">
                <a16:creationId xmlns:a16="http://schemas.microsoft.com/office/drawing/2014/main" id="{630A1A82-0CF3-4241-8C84-9F5422959243}"/>
              </a:ext>
            </a:extLst>
          </p:cNvPr>
          <p:cNvCxnSpPr>
            <a:stCxn id="4" idx="3"/>
            <a:endCxn id="5" idx="1"/>
          </p:cNvCxnSpPr>
          <p:nvPr/>
        </p:nvCxnSpPr>
        <p:spPr>
          <a:xfrm>
            <a:off x="1437473" y="4295972"/>
            <a:ext cx="3237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38C6854C-CC3D-4EB9-B2FB-8715371F6F0F}"/>
              </a:ext>
            </a:extLst>
          </p:cNvPr>
          <p:cNvCxnSpPr>
            <a:cxnSpLocks/>
            <a:stCxn id="5" idx="0"/>
            <a:endCxn id="6" idx="2"/>
          </p:cNvCxnSpPr>
          <p:nvPr/>
        </p:nvCxnSpPr>
        <p:spPr>
          <a:xfrm flipH="1" flipV="1">
            <a:off x="1705922" y="3600843"/>
            <a:ext cx="628538" cy="556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66AFD40-6E93-46F6-B01A-FCDF5960CF07}"/>
              </a:ext>
            </a:extLst>
          </p:cNvPr>
          <p:cNvCxnSpPr>
            <a:cxnSpLocks/>
            <a:stCxn id="5" idx="2"/>
            <a:endCxn id="7" idx="0"/>
          </p:cNvCxnSpPr>
          <p:nvPr/>
        </p:nvCxnSpPr>
        <p:spPr>
          <a:xfrm flipH="1">
            <a:off x="1761226" y="4434471"/>
            <a:ext cx="573234" cy="570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5FFA191-3EB9-466F-8166-1C9F26A7FC37}"/>
              </a:ext>
            </a:extLst>
          </p:cNvPr>
          <p:cNvCxnSpPr>
            <a:cxnSpLocks/>
            <a:stCxn id="6" idx="3"/>
          </p:cNvCxnSpPr>
          <p:nvPr/>
        </p:nvCxnSpPr>
        <p:spPr>
          <a:xfrm flipV="1">
            <a:off x="2228661" y="3462030"/>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55F5EAC-3224-4B21-837F-1AEB44495967}"/>
              </a:ext>
            </a:extLst>
          </p:cNvPr>
          <p:cNvCxnSpPr>
            <a:cxnSpLocks/>
          </p:cNvCxnSpPr>
          <p:nvPr/>
        </p:nvCxnSpPr>
        <p:spPr>
          <a:xfrm>
            <a:off x="2612995" y="3462029"/>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7FD6981-9644-4D37-9503-61701622B7B5}"/>
              </a:ext>
            </a:extLst>
          </p:cNvPr>
          <p:cNvCxnSpPr>
            <a:cxnSpLocks/>
            <a:endCxn id="11" idx="1"/>
          </p:cNvCxnSpPr>
          <p:nvPr/>
        </p:nvCxnSpPr>
        <p:spPr>
          <a:xfrm>
            <a:off x="2997327" y="3462029"/>
            <a:ext cx="320040" cy="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B23CCE1F-65B7-4C6E-BD17-B4A825D41EF7}"/>
              </a:ext>
            </a:extLst>
          </p:cNvPr>
          <p:cNvCxnSpPr>
            <a:cxnSpLocks/>
          </p:cNvCxnSpPr>
          <p:nvPr/>
        </p:nvCxnSpPr>
        <p:spPr>
          <a:xfrm flipV="1">
            <a:off x="2389763" y="5143288"/>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6E80867A-5635-4EAC-BE33-1640BE6D2027}"/>
              </a:ext>
            </a:extLst>
          </p:cNvPr>
          <p:cNvCxnSpPr>
            <a:cxnSpLocks/>
          </p:cNvCxnSpPr>
          <p:nvPr/>
        </p:nvCxnSpPr>
        <p:spPr>
          <a:xfrm>
            <a:off x="2773015" y="5143190"/>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4FB4EF0D-EDB5-4B02-BF8B-DAB7D9D1A453}"/>
              </a:ext>
            </a:extLst>
          </p:cNvPr>
          <p:cNvCxnSpPr>
            <a:cxnSpLocks/>
          </p:cNvCxnSpPr>
          <p:nvPr/>
        </p:nvCxnSpPr>
        <p:spPr>
          <a:xfrm flipV="1">
            <a:off x="3150161" y="5143288"/>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6" name="Picture 65" descr="A close up of a logo&#10;&#10;Description automatically generated">
            <a:extLst>
              <a:ext uri="{FF2B5EF4-FFF2-40B4-BE49-F238E27FC236}">
                <a16:creationId xmlns:a16="http://schemas.microsoft.com/office/drawing/2014/main" id="{495A9A2F-60DA-4275-BC8D-B3BE4B04E4B3}"/>
              </a:ext>
            </a:extLst>
          </p:cNvPr>
          <p:cNvPicPr>
            <a:picLocks noChangeAspect="1"/>
          </p:cNvPicPr>
          <p:nvPr/>
        </p:nvPicPr>
        <p:blipFill rotWithShape="1">
          <a:blip r:embed="rId4">
            <a:extLst>
              <a:ext uri="{28A0092B-C50C-407E-A947-70E740481C1C}">
                <a14:useLocalDpi xmlns:a14="http://schemas.microsoft.com/office/drawing/2010/main" val="0"/>
              </a:ext>
            </a:extLst>
          </a:blip>
          <a:srcRect b="13060"/>
          <a:stretch/>
        </p:blipFill>
        <p:spPr>
          <a:xfrm>
            <a:off x="5273521" y="4737568"/>
            <a:ext cx="1397220" cy="811245"/>
          </a:xfrm>
          <a:prstGeom prst="rect">
            <a:avLst/>
          </a:prstGeom>
        </p:spPr>
      </p:pic>
      <p:pic>
        <p:nvPicPr>
          <p:cNvPr id="68" name="Picture 67" descr="A picture containing game&#10;&#10;Description automatically generated">
            <a:extLst>
              <a:ext uri="{FF2B5EF4-FFF2-40B4-BE49-F238E27FC236}">
                <a16:creationId xmlns:a16="http://schemas.microsoft.com/office/drawing/2014/main" id="{102D86CF-BC78-4F7F-8B8B-624FCE847BEE}"/>
              </a:ext>
            </a:extLst>
          </p:cNvPr>
          <p:cNvPicPr>
            <a:picLocks noChangeAspect="1"/>
          </p:cNvPicPr>
          <p:nvPr/>
        </p:nvPicPr>
        <p:blipFill rotWithShape="1">
          <a:blip r:embed="rId5">
            <a:extLst>
              <a:ext uri="{28A0092B-C50C-407E-A947-70E740481C1C}">
                <a14:useLocalDpi xmlns:a14="http://schemas.microsoft.com/office/drawing/2010/main" val="0"/>
              </a:ext>
            </a:extLst>
          </a:blip>
          <a:srcRect t="18430" b="9354"/>
          <a:stretch/>
        </p:blipFill>
        <p:spPr>
          <a:xfrm>
            <a:off x="5273521" y="3018937"/>
            <a:ext cx="1550606" cy="886183"/>
          </a:xfrm>
          <a:prstGeom prst="rect">
            <a:avLst/>
          </a:prstGeom>
        </p:spPr>
      </p:pic>
      <p:sp>
        <p:nvSpPr>
          <p:cNvPr id="69" name="TextBox 68">
            <a:extLst>
              <a:ext uri="{FF2B5EF4-FFF2-40B4-BE49-F238E27FC236}">
                <a16:creationId xmlns:a16="http://schemas.microsoft.com/office/drawing/2014/main" id="{52FE0154-0284-4140-8BCB-9426ED93BD6D}"/>
              </a:ext>
            </a:extLst>
          </p:cNvPr>
          <p:cNvSpPr txBox="1"/>
          <p:nvPr/>
        </p:nvSpPr>
        <p:spPr>
          <a:xfrm>
            <a:off x="5646308" y="5548813"/>
            <a:ext cx="80502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Baicalein</a:t>
            </a:r>
          </a:p>
        </p:txBody>
      </p:sp>
      <p:sp>
        <p:nvSpPr>
          <p:cNvPr id="70" name="TextBox 69">
            <a:extLst>
              <a:ext uri="{FF2B5EF4-FFF2-40B4-BE49-F238E27FC236}">
                <a16:creationId xmlns:a16="http://schemas.microsoft.com/office/drawing/2014/main" id="{DB5A6589-7869-4E64-B818-14EC688BC544}"/>
              </a:ext>
            </a:extLst>
          </p:cNvPr>
          <p:cNvSpPr txBox="1"/>
          <p:nvPr/>
        </p:nvSpPr>
        <p:spPr>
          <a:xfrm>
            <a:off x="5523347" y="3876389"/>
            <a:ext cx="984565"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Scutellarein</a:t>
            </a:r>
            <a:endParaRPr lang="en-US" sz="12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200F7218-A7C1-4B16-A632-4C9AE0127336}"/>
              </a:ext>
            </a:extLst>
          </p:cNvPr>
          <p:cNvCxnSpPr>
            <a:cxnSpLocks/>
            <a:stCxn id="11" idx="3"/>
            <a:endCxn id="68" idx="1"/>
          </p:cNvCxnSpPr>
          <p:nvPr/>
        </p:nvCxnSpPr>
        <p:spPr>
          <a:xfrm flipV="1">
            <a:off x="4883532" y="3462029"/>
            <a:ext cx="389989" cy="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ED42D11-3E36-4A46-A4DA-9DDC1BAD31DC}"/>
              </a:ext>
            </a:extLst>
          </p:cNvPr>
          <p:cNvCxnSpPr>
            <a:cxnSpLocks/>
            <a:stCxn id="13" idx="3"/>
            <a:endCxn id="66" idx="1"/>
          </p:cNvCxnSpPr>
          <p:nvPr/>
        </p:nvCxnSpPr>
        <p:spPr>
          <a:xfrm flipV="1">
            <a:off x="4762152" y="5143191"/>
            <a:ext cx="511369" cy="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4BBB4D05-EEF0-4142-B5BB-3893635D0A1E}"/>
              </a:ext>
            </a:extLst>
          </p:cNvPr>
          <p:cNvCxnSpPr>
            <a:cxnSpLocks/>
          </p:cNvCxnSpPr>
          <p:nvPr/>
        </p:nvCxnSpPr>
        <p:spPr>
          <a:xfrm>
            <a:off x="4022489" y="4249024"/>
            <a:ext cx="0" cy="358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7A95017-65CA-427B-8D71-0669DD869C34}"/>
              </a:ext>
            </a:extLst>
          </p:cNvPr>
          <p:cNvCxnSpPr>
            <a:cxnSpLocks/>
          </p:cNvCxnSpPr>
          <p:nvPr/>
        </p:nvCxnSpPr>
        <p:spPr>
          <a:xfrm>
            <a:off x="5972131" y="4257903"/>
            <a:ext cx="0" cy="341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B25CF93-ADDB-4B70-B73B-914D2B8CDB52}"/>
              </a:ext>
            </a:extLst>
          </p:cNvPr>
          <p:cNvCxnSpPr>
            <a:cxnSpLocks/>
          </p:cNvCxnSpPr>
          <p:nvPr/>
        </p:nvCxnSpPr>
        <p:spPr>
          <a:xfrm flipV="1">
            <a:off x="4133614" y="4249025"/>
            <a:ext cx="0" cy="3498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7" name="Straight Arrow Connector 86">
            <a:extLst>
              <a:ext uri="{FF2B5EF4-FFF2-40B4-BE49-F238E27FC236}">
                <a16:creationId xmlns:a16="http://schemas.microsoft.com/office/drawing/2014/main" id="{A71C6241-43A6-4286-B73B-7944EB6F03C5}"/>
              </a:ext>
            </a:extLst>
          </p:cNvPr>
          <p:cNvCxnSpPr>
            <a:cxnSpLocks/>
          </p:cNvCxnSpPr>
          <p:nvPr/>
        </p:nvCxnSpPr>
        <p:spPr>
          <a:xfrm flipV="1">
            <a:off x="6086686" y="4249024"/>
            <a:ext cx="0" cy="3498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8C07FA61-3C76-4EE9-985E-7549656411CD}"/>
              </a:ext>
            </a:extLst>
          </p:cNvPr>
          <p:cNvCxnSpPr>
            <a:cxnSpLocks/>
          </p:cNvCxnSpPr>
          <p:nvPr/>
        </p:nvCxnSpPr>
        <p:spPr>
          <a:xfrm>
            <a:off x="292608" y="1893174"/>
            <a:ext cx="310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29082C6-A571-46B4-9A3B-3FBD4E29B8C1}"/>
              </a:ext>
            </a:extLst>
          </p:cNvPr>
          <p:cNvCxnSpPr>
            <a:cxnSpLocks/>
          </p:cNvCxnSpPr>
          <p:nvPr/>
        </p:nvCxnSpPr>
        <p:spPr>
          <a:xfrm flipV="1">
            <a:off x="292608" y="2090665"/>
            <a:ext cx="31064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7" name="Straight Arrow Connector 96">
            <a:extLst>
              <a:ext uri="{FF2B5EF4-FFF2-40B4-BE49-F238E27FC236}">
                <a16:creationId xmlns:a16="http://schemas.microsoft.com/office/drawing/2014/main" id="{FC679E5E-6413-4194-90F6-A9A030AF389A}"/>
              </a:ext>
            </a:extLst>
          </p:cNvPr>
          <p:cNvCxnSpPr>
            <a:cxnSpLocks/>
          </p:cNvCxnSpPr>
          <p:nvPr/>
        </p:nvCxnSpPr>
        <p:spPr>
          <a:xfrm>
            <a:off x="283210" y="1703080"/>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03C2B122-7A2A-4590-AAA5-5EAFA0A30286}"/>
              </a:ext>
            </a:extLst>
          </p:cNvPr>
          <p:cNvSpPr txBox="1"/>
          <p:nvPr/>
        </p:nvSpPr>
        <p:spPr>
          <a:xfrm>
            <a:off x="603250" y="1589339"/>
            <a:ext cx="74411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Published</a:t>
            </a:r>
          </a:p>
        </p:txBody>
      </p:sp>
      <p:sp>
        <p:nvSpPr>
          <p:cNvPr id="100" name="TextBox 99">
            <a:extLst>
              <a:ext uri="{FF2B5EF4-FFF2-40B4-BE49-F238E27FC236}">
                <a16:creationId xmlns:a16="http://schemas.microsoft.com/office/drawing/2014/main" id="{01DCEB7A-FDBD-4940-88B6-720C395E38A6}"/>
              </a:ext>
            </a:extLst>
          </p:cNvPr>
          <p:cNvSpPr txBox="1"/>
          <p:nvPr/>
        </p:nvSpPr>
        <p:spPr>
          <a:xfrm>
            <a:off x="589296" y="1777460"/>
            <a:ext cx="176362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Proposed to occur in shoots</a:t>
            </a:r>
          </a:p>
        </p:txBody>
      </p:sp>
      <p:sp>
        <p:nvSpPr>
          <p:cNvPr id="101" name="TextBox 100">
            <a:extLst>
              <a:ext uri="{FF2B5EF4-FFF2-40B4-BE49-F238E27FC236}">
                <a16:creationId xmlns:a16="http://schemas.microsoft.com/office/drawing/2014/main" id="{B059895D-0ED4-489C-8D0C-5E94337A3067}"/>
              </a:ext>
            </a:extLst>
          </p:cNvPr>
          <p:cNvSpPr txBox="1"/>
          <p:nvPr/>
        </p:nvSpPr>
        <p:spPr>
          <a:xfrm>
            <a:off x="589296" y="1967554"/>
            <a:ext cx="1672253"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Proposed to occur in roots</a:t>
            </a:r>
          </a:p>
        </p:txBody>
      </p:sp>
      <p:pic>
        <p:nvPicPr>
          <p:cNvPr id="10" name="Picture 9" descr="A close up of a map&#10;&#10;Description automatically generated">
            <a:extLst>
              <a:ext uri="{FF2B5EF4-FFF2-40B4-BE49-F238E27FC236}">
                <a16:creationId xmlns:a16="http://schemas.microsoft.com/office/drawing/2014/main" id="{BE2C7B23-3C3B-4599-B82A-555884B13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4116" y="7062352"/>
            <a:ext cx="4540890" cy="2554250"/>
          </a:xfrm>
          <a:prstGeom prst="rect">
            <a:avLst/>
          </a:prstGeom>
        </p:spPr>
      </p:pic>
    </p:spTree>
    <p:extLst>
      <p:ext uri="{BB962C8B-B14F-4D97-AF65-F5344CB8AC3E}">
        <p14:creationId xmlns:p14="http://schemas.microsoft.com/office/powerpoint/2010/main" val="491553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454152" y="2485752"/>
            <a:ext cx="6864095"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Genome sizes as estimated by flow cytometry. Cell colors indicate phylogenetic clade, as shown in Figure 1. </a:t>
            </a:r>
            <a:endParaRPr lang="en-US" sz="1200" b="1" dirty="0">
              <a:latin typeface="Arial" panose="020B0604020202020204" pitchFamily="34" charset="0"/>
              <a:cs typeface="Arial" panose="020B0604020202020204" pitchFamily="34" charset="0"/>
            </a:endParaRPr>
          </a:p>
        </p:txBody>
      </p:sp>
      <p:graphicFrame>
        <p:nvGraphicFramePr>
          <p:cNvPr id="7" name="Table 4">
            <a:extLst>
              <a:ext uri="{FF2B5EF4-FFF2-40B4-BE49-F238E27FC236}">
                <a16:creationId xmlns:a16="http://schemas.microsoft.com/office/drawing/2014/main" id="{BDCB3F71-FF13-4F34-9DF0-F74B5E51C110}"/>
              </a:ext>
            </a:extLst>
          </p:cNvPr>
          <p:cNvGraphicFramePr>
            <a:graphicFrameLocks noGrp="1"/>
          </p:cNvGraphicFramePr>
          <p:nvPr>
            <p:extLst>
              <p:ext uri="{D42A27DB-BD31-4B8C-83A1-F6EECF244321}">
                <p14:modId xmlns:p14="http://schemas.microsoft.com/office/powerpoint/2010/main" val="2006924710"/>
              </p:ext>
            </p:extLst>
          </p:nvPr>
        </p:nvGraphicFramePr>
        <p:xfrm>
          <a:off x="454153" y="2947417"/>
          <a:ext cx="6864096" cy="4297680"/>
        </p:xfrm>
        <a:graphic>
          <a:graphicData uri="http://schemas.openxmlformats.org/drawingml/2006/table">
            <a:tbl>
              <a:tblPr firstRow="1" bandRow="1">
                <a:tableStyleId>{5C22544A-7EE6-4342-B048-85BDC9FD1C3A}</a:tableStyleId>
              </a:tblPr>
              <a:tblGrid>
                <a:gridCol w="2377575">
                  <a:extLst>
                    <a:ext uri="{9D8B030D-6E8A-4147-A177-3AD203B41FA5}">
                      <a16:colId xmlns:a16="http://schemas.microsoft.com/office/drawing/2014/main" val="2029667026"/>
                    </a:ext>
                  </a:extLst>
                </a:gridCol>
                <a:gridCol w="1891845">
                  <a:extLst>
                    <a:ext uri="{9D8B030D-6E8A-4147-A177-3AD203B41FA5}">
                      <a16:colId xmlns:a16="http://schemas.microsoft.com/office/drawing/2014/main" val="2119709971"/>
                    </a:ext>
                  </a:extLst>
                </a:gridCol>
                <a:gridCol w="2594676">
                  <a:extLst>
                    <a:ext uri="{9D8B030D-6E8A-4147-A177-3AD203B41FA5}">
                      <a16:colId xmlns:a16="http://schemas.microsoft.com/office/drawing/2014/main" val="1474592217"/>
                    </a:ext>
                  </a:extLst>
                </a:gridCol>
              </a:tblGrid>
              <a:tr h="262128">
                <a:tc rowSpan="2">
                  <a:txBody>
                    <a:bodyPr/>
                    <a:lstStyle/>
                    <a:p>
                      <a:r>
                        <a:rPr lang="en-US" sz="1200" dirty="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200" dirty="0">
                          <a:solidFill>
                            <a:schemeClr val="tx1"/>
                          </a:solidFill>
                          <a:latin typeface="Arial" panose="020B0604020202020204" pitchFamily="34" charset="0"/>
                          <a:cs typeface="Arial" panose="020B0604020202020204" pitchFamily="34" charset="0"/>
                        </a:rPr>
                        <a:t>Estimated genome size (</a:t>
                      </a:r>
                      <a:r>
                        <a:rPr lang="en-US" sz="1200" dirty="0" err="1">
                          <a:solidFill>
                            <a:schemeClr val="tx1"/>
                          </a:solidFill>
                          <a:latin typeface="Arial" panose="020B0604020202020204" pitchFamily="34" charset="0"/>
                          <a:cs typeface="Arial" panose="020B0604020202020204" pitchFamily="34" charset="0"/>
                        </a:rPr>
                        <a:t>Gbp</a:t>
                      </a:r>
                      <a:r>
                        <a:rPr lang="en-US" sz="1200" dirty="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62128">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62128">
                <a:tc>
                  <a:txBody>
                    <a:bodyPr/>
                    <a:lstStyle/>
                    <a:p>
                      <a:r>
                        <a:rPr lang="en-US" sz="1200" i="1" dirty="0">
                          <a:latin typeface="Arial" panose="020B0604020202020204" pitchFamily="34" charset="0"/>
                          <a:cs typeface="Arial" panose="020B0604020202020204" pitchFamily="34" charset="0"/>
                        </a:rPr>
                        <a:t>S. baicalensis</a:t>
                      </a:r>
                    </a:p>
                  </a:txBody>
                  <a:tcPr>
                    <a:lnT w="12700" cap="flat" cmpd="sng" algn="ctr">
                      <a:solidFill>
                        <a:schemeClr val="tx1"/>
                      </a:solidFill>
                      <a:prstDash val="solid"/>
                      <a:round/>
                      <a:headEnd type="none" w="med" len="med"/>
                      <a:tailEnd type="none" w="med" len="med"/>
                    </a:lnT>
                    <a:solidFill>
                      <a:srgbClr val="9C8AEA"/>
                    </a:solidFill>
                  </a:tcPr>
                </a:tc>
                <a:tc>
                  <a:txBody>
                    <a:bodyPr/>
                    <a:lstStyle/>
                    <a:p>
                      <a:r>
                        <a:rPr lang="en-US" sz="1200" dirty="0">
                          <a:latin typeface="Arial" panose="020B0604020202020204" pitchFamily="34" charset="0"/>
                          <a:cs typeface="Arial" panose="020B0604020202020204" pitchFamily="34" charset="0"/>
                        </a:rPr>
                        <a:t>0.54</a:t>
                      </a:r>
                    </a:p>
                  </a:txBody>
                  <a:tcPr>
                    <a:lnT w="12700" cap="flat" cmpd="sng" algn="ctr">
                      <a:solidFill>
                        <a:schemeClr val="tx1"/>
                      </a:solidFill>
                      <a:prstDash val="solid"/>
                      <a:round/>
                      <a:headEnd type="none" w="med" len="med"/>
                      <a:tailEnd type="none" w="med" len="med"/>
                    </a:lnT>
                    <a:solidFill>
                      <a:srgbClr val="9C8AEA"/>
                    </a:solidFill>
                  </a:tcPr>
                </a:tc>
                <a:tc>
                  <a:txBody>
                    <a:bodyPr/>
                    <a:lstStyle/>
                    <a:p>
                      <a:r>
                        <a:rPr lang="en-US" sz="1200" dirty="0">
                          <a:latin typeface="Arial" panose="020B0604020202020204" pitchFamily="34" charset="0"/>
                          <a:cs typeface="Arial" panose="020B0604020202020204" pitchFamily="34" charset="0"/>
                        </a:rPr>
                        <a:t>0.38 (Xu et al., 2020), 0.41 (Zhao et al., 2019), 0.41 (Cole et al., 2008)</a:t>
                      </a:r>
                    </a:p>
                  </a:txBody>
                  <a:tcPr>
                    <a:lnT w="12700" cap="flat" cmpd="sng" algn="ctr">
                      <a:solidFill>
                        <a:schemeClr val="tx1"/>
                      </a:solidFill>
                      <a:prstDash val="solid"/>
                      <a:round/>
                      <a:headEnd type="none" w="med" len="med"/>
                      <a:tailEnd type="none" w="med" len="med"/>
                    </a:lnT>
                    <a:solidFill>
                      <a:srgbClr val="9C8AEA"/>
                    </a:solidFill>
                  </a:tcPr>
                </a:tc>
                <a:extLst>
                  <a:ext uri="{0D108BD9-81ED-4DB2-BD59-A6C34878D82A}">
                    <a16:rowId xmlns:a16="http://schemas.microsoft.com/office/drawing/2014/main" val="2068378337"/>
                  </a:ext>
                </a:extLst>
              </a:tr>
              <a:tr h="262128">
                <a:tc>
                  <a:txBody>
                    <a:bodyPr/>
                    <a:lstStyle/>
                    <a:p>
                      <a:r>
                        <a:rPr lang="en-US" sz="1200" b="0" i="1" dirty="0">
                          <a:latin typeface="Arial" panose="020B0604020202020204" pitchFamily="34" charset="0"/>
                          <a:cs typeface="Arial" panose="020B0604020202020204" pitchFamily="34" charset="0"/>
                        </a:rPr>
                        <a:t>S. </a:t>
                      </a:r>
                      <a:r>
                        <a:rPr lang="en-US" sz="1200" b="0" i="1" dirty="0" err="1">
                          <a:latin typeface="Arial" panose="020B0604020202020204" pitchFamily="34" charset="0"/>
                          <a:cs typeface="Arial" panose="020B0604020202020204" pitchFamily="34" charset="0"/>
                        </a:rPr>
                        <a:t>havanensis</a:t>
                      </a:r>
                      <a:endParaRPr lang="en-US" sz="1200" b="0" i="1" dirty="0">
                        <a:latin typeface="Arial" panose="020B0604020202020204" pitchFamily="34" charset="0"/>
                        <a:cs typeface="Arial" panose="020B0604020202020204" pitchFamily="34" charset="0"/>
                      </a:endParaRPr>
                    </a:p>
                  </a:txBody>
                  <a:tcPr>
                    <a:solidFill>
                      <a:srgbClr val="E07FEA"/>
                    </a:solidFill>
                  </a:tcPr>
                </a:tc>
                <a:tc>
                  <a:txBody>
                    <a:bodyPr/>
                    <a:lstStyle/>
                    <a:p>
                      <a:r>
                        <a:rPr lang="en-US" sz="1200" dirty="0">
                          <a:latin typeface="Arial" panose="020B0604020202020204" pitchFamily="34" charset="0"/>
                          <a:cs typeface="Arial" panose="020B0604020202020204" pitchFamily="34" charset="0"/>
                        </a:rPr>
                        <a:t>0.37</a:t>
                      </a:r>
                    </a:p>
                  </a:txBody>
                  <a:tcPr>
                    <a:solidFill>
                      <a:srgbClr val="E07FEA"/>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07FEA"/>
                    </a:solidFill>
                  </a:tcPr>
                </a:tc>
                <a:extLst>
                  <a:ext uri="{0D108BD9-81ED-4DB2-BD59-A6C34878D82A}">
                    <a16:rowId xmlns:a16="http://schemas.microsoft.com/office/drawing/2014/main" val="2008276510"/>
                  </a:ext>
                </a:extLst>
              </a:tr>
              <a:tr h="262128">
                <a:tc>
                  <a:txBody>
                    <a:bodyPr/>
                    <a:lstStyle/>
                    <a:p>
                      <a:r>
                        <a:rPr lang="en-US" sz="1200" i="1" dirty="0">
                          <a:latin typeface="Arial" panose="020B0604020202020204" pitchFamily="34" charset="0"/>
                          <a:cs typeface="Arial" panose="020B0604020202020204" pitchFamily="34" charset="0"/>
                        </a:rPr>
                        <a:t>S. arenicola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0.85</a:t>
                      </a:r>
                    </a:p>
                  </a:txBody>
                  <a:tcPr>
                    <a:solidFill>
                      <a:srgbClr val="EB9569"/>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B9569"/>
                    </a:solidFill>
                  </a:tcPr>
                </a:tc>
                <a:extLst>
                  <a:ext uri="{0D108BD9-81ED-4DB2-BD59-A6C34878D82A}">
                    <a16:rowId xmlns:a16="http://schemas.microsoft.com/office/drawing/2014/main" val="1631082451"/>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dependens</a:t>
                      </a:r>
                      <a:endParaRPr lang="en-US" sz="1200" i="1" dirty="0">
                        <a:latin typeface="Arial" panose="020B0604020202020204" pitchFamily="34" charset="0"/>
                        <a:cs typeface="Arial" panose="020B0604020202020204" pitchFamily="34" charset="0"/>
                      </a:endParaRP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EB9569"/>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B9569"/>
                    </a:solidFill>
                  </a:tcPr>
                </a:tc>
                <a:extLst>
                  <a:ext uri="{0D108BD9-81ED-4DB2-BD59-A6C34878D82A}">
                    <a16:rowId xmlns:a16="http://schemas.microsoft.com/office/drawing/2014/main" val="2770872092"/>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strigillosa</a:t>
                      </a:r>
                      <a:endParaRPr lang="en-US" sz="1200" i="1" dirty="0">
                        <a:latin typeface="Arial" panose="020B0604020202020204" pitchFamily="34" charset="0"/>
                        <a:cs typeface="Arial" panose="020B0604020202020204" pitchFamily="34" charset="0"/>
                      </a:endParaRP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n.d.</a:t>
                      </a:r>
                    </a:p>
                  </a:txBody>
                  <a:tcPr>
                    <a:solidFill>
                      <a:srgbClr val="EB9569"/>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0.38 (Lee &amp; Kim, 2017)</a:t>
                      </a:r>
                    </a:p>
                  </a:txBody>
                  <a:tcPr>
                    <a:solidFill>
                      <a:srgbClr val="EB9569"/>
                    </a:solidFill>
                  </a:tcPr>
                </a:tc>
                <a:extLst>
                  <a:ext uri="{0D108BD9-81ED-4DB2-BD59-A6C34878D82A}">
                    <a16:rowId xmlns:a16="http://schemas.microsoft.com/office/drawing/2014/main" val="846365210"/>
                  </a:ext>
                </a:extLst>
              </a:tr>
              <a:tr h="262128">
                <a:tc>
                  <a:txBody>
                    <a:bodyPr/>
                    <a:lstStyle/>
                    <a:p>
                      <a:r>
                        <a:rPr lang="en-US" sz="1200" i="1" dirty="0">
                          <a:latin typeface="Arial" panose="020B0604020202020204" pitchFamily="34" charset="0"/>
                          <a:cs typeface="Arial" panose="020B0604020202020204" pitchFamily="34" charset="0"/>
                        </a:rPr>
                        <a:t>S. barbata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0.52</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0.35 (Xu et al., 2020)</a:t>
                      </a:r>
                    </a:p>
                  </a:txBody>
                  <a:tcPr>
                    <a:solidFill>
                      <a:srgbClr val="EB9569"/>
                    </a:solidFill>
                  </a:tcPr>
                </a:tc>
                <a:extLst>
                  <a:ext uri="{0D108BD9-81ED-4DB2-BD59-A6C34878D82A}">
                    <a16:rowId xmlns:a16="http://schemas.microsoft.com/office/drawing/2014/main" val="2122193074"/>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indica</a:t>
                      </a:r>
                      <a:r>
                        <a:rPr lang="en-US" sz="1200" i="1" dirty="0">
                          <a:latin typeface="Arial" panose="020B0604020202020204" pitchFamily="34" charset="0"/>
                          <a:cs typeface="Arial" panose="020B0604020202020204" pitchFamily="34" charset="0"/>
                        </a:rPr>
                        <a:t> var. coccinea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n.d.</a:t>
                      </a:r>
                    </a:p>
                  </a:txBody>
                  <a:tcPr>
                    <a:solidFill>
                      <a:srgbClr val="EB9569"/>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0.38 (Lee &amp; Kim, 2017)</a:t>
                      </a:r>
                    </a:p>
                  </a:txBody>
                  <a:tcPr>
                    <a:solidFill>
                      <a:srgbClr val="EB9569"/>
                    </a:solidFill>
                  </a:tcPr>
                </a:tc>
                <a:extLst>
                  <a:ext uri="{0D108BD9-81ED-4DB2-BD59-A6C34878D82A}">
                    <a16:rowId xmlns:a16="http://schemas.microsoft.com/office/drawing/2014/main" val="1863311303"/>
                  </a:ext>
                </a:extLst>
              </a:tr>
              <a:tr h="262128">
                <a:tc>
                  <a:txBody>
                    <a:bodyPr/>
                    <a:lstStyle/>
                    <a:p>
                      <a:r>
                        <a:rPr lang="en-US" sz="1200" i="1" dirty="0">
                          <a:latin typeface="Arial" panose="020B0604020202020204" pitchFamily="34" charset="0"/>
                          <a:cs typeface="Arial" panose="020B0604020202020204" pitchFamily="34" charset="0"/>
                        </a:rPr>
                        <a:t>S. insignis</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n.d.</a:t>
                      </a:r>
                    </a:p>
                  </a:txBody>
                  <a:tcPr>
                    <a:solidFill>
                      <a:srgbClr val="EB9569"/>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0.46 (Lee &amp; Kim, 2017)</a:t>
                      </a:r>
                    </a:p>
                  </a:txBody>
                  <a:tcPr>
                    <a:solidFill>
                      <a:srgbClr val="EB9569"/>
                    </a:solidFill>
                  </a:tcPr>
                </a:tc>
                <a:extLst>
                  <a:ext uri="{0D108BD9-81ED-4DB2-BD59-A6C34878D82A}">
                    <a16:rowId xmlns:a16="http://schemas.microsoft.com/office/drawing/2014/main" val="4058413260"/>
                  </a:ext>
                </a:extLst>
              </a:tr>
              <a:tr h="262128">
                <a:tc>
                  <a:txBody>
                    <a:bodyPr/>
                    <a:lstStyle/>
                    <a:p>
                      <a:r>
                        <a:rPr lang="en-US" sz="1200" i="1" dirty="0">
                          <a:latin typeface="Arial" panose="020B0604020202020204" pitchFamily="34" charset="0"/>
                          <a:cs typeface="Arial" panose="020B0604020202020204" pitchFamily="34" charset="0"/>
                        </a:rPr>
                        <a:t>S. racemosa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0.37 (Cole et al., 2008)</a:t>
                      </a:r>
                    </a:p>
                  </a:txBody>
                  <a:tcPr>
                    <a:solidFill>
                      <a:srgbClr val="EB9569"/>
                    </a:solidFill>
                  </a:tcPr>
                </a:tc>
                <a:extLst>
                  <a:ext uri="{0D108BD9-81ED-4DB2-BD59-A6C34878D82A}">
                    <a16:rowId xmlns:a16="http://schemas.microsoft.com/office/drawing/2014/main" val="2980321117"/>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tournefortii</a:t>
                      </a:r>
                      <a:endParaRPr lang="en-US" sz="1200" i="1" dirty="0">
                        <a:latin typeface="Arial" panose="020B0604020202020204" pitchFamily="34" charset="0"/>
                        <a:cs typeface="Arial" panose="020B0604020202020204" pitchFamily="34" charset="0"/>
                      </a:endParaRPr>
                    </a:p>
                  </a:txBody>
                  <a:tcPr>
                    <a:solidFill>
                      <a:srgbClr val="78ED54"/>
                    </a:solidFill>
                  </a:tcPr>
                </a:tc>
                <a:tc>
                  <a:txBody>
                    <a:bodyPr/>
                    <a:lstStyle/>
                    <a:p>
                      <a:r>
                        <a:rPr lang="en-US" sz="1200" dirty="0">
                          <a:latin typeface="Arial" panose="020B0604020202020204" pitchFamily="34" charset="0"/>
                          <a:cs typeface="Arial" panose="020B0604020202020204" pitchFamily="34" charset="0"/>
                        </a:rPr>
                        <a:t>0.39</a:t>
                      </a:r>
                    </a:p>
                  </a:txBody>
                  <a:tcPr>
                    <a:solidFill>
                      <a:srgbClr val="78ED54"/>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78ED54"/>
                    </a:solidFill>
                  </a:tcPr>
                </a:tc>
                <a:extLst>
                  <a:ext uri="{0D108BD9-81ED-4DB2-BD59-A6C34878D82A}">
                    <a16:rowId xmlns:a16="http://schemas.microsoft.com/office/drawing/2014/main" val="2368235859"/>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altissima</a:t>
                      </a:r>
                      <a:endParaRPr lang="en-US" sz="1200" i="1" dirty="0">
                        <a:latin typeface="Arial" panose="020B0604020202020204" pitchFamily="34" charset="0"/>
                        <a:cs typeface="Arial" panose="020B0604020202020204" pitchFamily="34" charset="0"/>
                      </a:endParaRPr>
                    </a:p>
                  </a:txBody>
                  <a:tcPr>
                    <a:solidFill>
                      <a:srgbClr val="78ED54"/>
                    </a:solidFill>
                  </a:tcPr>
                </a:tc>
                <a:tc>
                  <a:txBody>
                    <a:bodyPr/>
                    <a:lstStyle/>
                    <a:p>
                      <a:r>
                        <a:rPr lang="en-US" sz="1200" dirty="0">
                          <a:latin typeface="Arial" panose="020B0604020202020204" pitchFamily="34" charset="0"/>
                          <a:cs typeface="Arial" panose="020B0604020202020204" pitchFamily="34" charset="0"/>
                        </a:rPr>
                        <a:t>0.39</a:t>
                      </a:r>
                    </a:p>
                  </a:txBody>
                  <a:tcPr>
                    <a:solidFill>
                      <a:srgbClr val="78ED54"/>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78ED54"/>
                    </a:solidFill>
                  </a:tcPr>
                </a:tc>
                <a:extLst>
                  <a:ext uri="{0D108BD9-81ED-4DB2-BD59-A6C34878D82A}">
                    <a16:rowId xmlns:a16="http://schemas.microsoft.com/office/drawing/2014/main" val="525293159"/>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leonardii</a:t>
                      </a:r>
                      <a:endParaRPr lang="en-US" sz="1200" i="1" dirty="0">
                        <a:latin typeface="Arial" panose="020B0604020202020204" pitchFamily="34" charset="0"/>
                        <a:cs typeface="Arial" panose="020B0604020202020204" pitchFamily="34" charset="0"/>
                      </a:endParaRPr>
                    </a:p>
                  </a:txBody>
                  <a:tcPr>
                    <a:noFill/>
                  </a:tcPr>
                </a:tc>
                <a:tc>
                  <a:txBody>
                    <a:bodyPr/>
                    <a:lstStyle/>
                    <a:p>
                      <a:r>
                        <a:rPr lang="en-US" sz="1200" dirty="0">
                          <a:latin typeface="Arial" panose="020B0604020202020204" pitchFamily="34" charset="0"/>
                          <a:cs typeface="Arial" panose="020B0604020202020204" pitchFamily="34" charset="0"/>
                        </a:rPr>
                        <a:t>0.50</a:t>
                      </a:r>
                    </a:p>
                  </a:txBody>
                  <a:tcPr>
                    <a:noFill/>
                  </a:tcPr>
                </a:tc>
                <a:tc>
                  <a:txBody>
                    <a:bodyPr/>
                    <a:lstStyle/>
                    <a:p>
                      <a:endParaRPr lang="en-US" sz="12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46048034"/>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endParaRPr lang="en-US" sz="1200" i="1"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0.38</a:t>
                      </a:r>
                    </a:p>
                  </a:txBody>
                  <a:tcPr>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0.45 (Lee &amp; Kim, 2017)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1465</TotalTime>
  <Words>2244</Words>
  <Application>Microsoft Office PowerPoint</Application>
  <PresentationFormat>Custom</PresentationFormat>
  <Paragraphs>588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70</cp:revision>
  <dcterms:created xsi:type="dcterms:W3CDTF">2020-05-26T19:49:14Z</dcterms:created>
  <dcterms:modified xsi:type="dcterms:W3CDTF">2020-07-14T18:03:53Z</dcterms:modified>
</cp:coreProperties>
</file>